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 id="2147483660" r:id="rId2"/>
  </p:sldMasterIdLst>
  <p:notesMasterIdLst>
    <p:notesMasterId r:id="rId26"/>
  </p:notesMasterIdLst>
  <p:handoutMasterIdLst>
    <p:handoutMasterId r:id="rId27"/>
  </p:handoutMasterIdLst>
  <p:sldIdLst>
    <p:sldId id="256" r:id="rId3"/>
    <p:sldId id="299" r:id="rId4"/>
    <p:sldId id="330" r:id="rId5"/>
    <p:sldId id="300" r:id="rId6"/>
    <p:sldId id="335" r:id="rId7"/>
    <p:sldId id="304" r:id="rId8"/>
    <p:sldId id="323" r:id="rId9"/>
    <p:sldId id="285" r:id="rId10"/>
    <p:sldId id="268" r:id="rId11"/>
    <p:sldId id="333" r:id="rId12"/>
    <p:sldId id="334" r:id="rId13"/>
    <p:sldId id="287" r:id="rId14"/>
    <p:sldId id="286" r:id="rId15"/>
    <p:sldId id="336" r:id="rId16"/>
    <p:sldId id="290" r:id="rId17"/>
    <p:sldId id="337" r:id="rId18"/>
    <p:sldId id="338" r:id="rId19"/>
    <p:sldId id="339" r:id="rId20"/>
    <p:sldId id="340" r:id="rId21"/>
    <p:sldId id="303" r:id="rId22"/>
    <p:sldId id="341" r:id="rId23"/>
    <p:sldId id="342" r:id="rId24"/>
    <p:sldId id="265" r:id="rId25"/>
  </p:sldIdLst>
  <p:sldSz cx="18288000" cy="10287000"/>
  <p:notesSz cx="7104063" cy="10234613"/>
  <p:embeddedFontLst>
    <p:embeddedFont>
      <p:font typeface="Open Sauce" panose="02020500000000000000" charset="-120"/>
      <p:regular r:id="rId28"/>
    </p:embeddedFont>
    <p:embeddedFont>
      <p:font typeface="Montserrat Light Bold" panose="02020500000000000000" charset="-120"/>
      <p:regular r:id="rId29"/>
    </p:embeddedFont>
    <p:embeddedFont>
      <p:font typeface="Impact" panose="020B0806030902050204" pitchFamily="34" charset="0"/>
      <p:regular r:id="rId30"/>
    </p:embeddedFont>
    <p:embeddedFont>
      <p:font typeface="Ubuntu Bold" panose="02020500000000000000" charset="-120"/>
      <p:regular r:id="rId31"/>
    </p:embeddedFont>
    <p:embeddedFont>
      <p:font typeface="Malgun Gothic" panose="020B0503020000020004" pitchFamily="34" charset="-127"/>
      <p:regular r:id="rId32"/>
      <p:bold r:id="rId33"/>
    </p:embeddedFont>
    <p:embeddedFont>
      <p:font typeface="Open Sans 1" panose="02020500000000000000" charset="-120"/>
      <p:regular r:id="rId34"/>
    </p:embeddedFont>
    <p:embeddedFont>
      <p:font typeface="Barlow Condensed Heavy" panose="02020500000000000000" charset="-120"/>
      <p:regular r:id="rId35"/>
    </p:embeddedFont>
    <p:embeddedFont>
      <p:font typeface="黑体" panose="02020500000000000000" charset="-120"/>
      <p:regular r:id="rId36"/>
    </p:embeddedFont>
    <p:embeddedFont>
      <p:font typeface="微軟正黑體" panose="020B0604030504040204" pitchFamily="34" charset="-120"/>
      <p:regular r:id="rId37"/>
      <p:bold r:id="rId38"/>
    </p:embeddedFont>
    <p:embeddedFont>
      <p:font typeface="Arial Unicode MS" panose="020B0604020202020204" pitchFamily="34" charset="-120"/>
      <p:regular r:id="rId39"/>
    </p:embeddedFont>
    <p:embeddedFont>
      <p:font typeface="Open Sans Semi-Bold" panose="02020500000000000000" charset="-120"/>
      <p:regular r:id="rId40"/>
    </p:embeddedFont>
    <p:embeddedFont>
      <p:font typeface="Calibri" panose="020F050202020403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8CC"/>
    <a:srgbClr val="6F9DD5"/>
    <a:srgbClr val="31356E"/>
    <a:srgbClr val="FFFFFF"/>
    <a:srgbClr val="A8A69C"/>
    <a:srgbClr val="275791"/>
    <a:srgbClr val="021828"/>
    <a:srgbClr val="1A3253"/>
    <a:srgbClr val="243B9C"/>
    <a:srgbClr val="2F5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82022" autoAdjust="0"/>
  </p:normalViewPr>
  <p:slideViewPr>
    <p:cSldViewPr>
      <p:cViewPr varScale="1">
        <p:scale>
          <a:sx n="62" d="100"/>
          <a:sy n="62" d="100"/>
        </p:scale>
        <p:origin x="-1194"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3"/>
            <a:ext cx="3078427" cy="513508"/>
          </a:xfrm>
          <a:prstGeom prst="rect">
            <a:avLst/>
          </a:prstGeom>
        </p:spPr>
        <p:txBody>
          <a:bodyPr vert="horz" lIns="94656" tIns="47327" rIns="94656" bIns="47327" rtlCol="0"/>
          <a:lstStyle>
            <a:lvl1pPr algn="l">
              <a:defRPr sz="1200"/>
            </a:lvl1pPr>
          </a:lstStyle>
          <a:p>
            <a:endParaRPr lang="zh-TW" altLang="en-US"/>
          </a:p>
        </p:txBody>
      </p:sp>
      <p:sp>
        <p:nvSpPr>
          <p:cNvPr id="3" name="日期版面配置區 2"/>
          <p:cNvSpPr>
            <a:spLocks noGrp="1"/>
          </p:cNvSpPr>
          <p:nvPr>
            <p:ph type="dt" sz="quarter" idx="1"/>
          </p:nvPr>
        </p:nvSpPr>
        <p:spPr>
          <a:xfrm>
            <a:off x="4023994" y="3"/>
            <a:ext cx="3078427" cy="513508"/>
          </a:xfrm>
          <a:prstGeom prst="rect">
            <a:avLst/>
          </a:prstGeom>
        </p:spPr>
        <p:txBody>
          <a:bodyPr vert="horz" lIns="94656" tIns="47327" rIns="94656" bIns="47327" rtlCol="0"/>
          <a:lstStyle>
            <a:lvl1pPr algn="r">
              <a:defRPr sz="1200"/>
            </a:lvl1pPr>
          </a:lstStyle>
          <a:p>
            <a:fld id="{C158F274-95C4-4E49-AB99-ECFE4548CC43}" type="datetimeFigureOut">
              <a:rPr lang="zh-TW" altLang="en-US" smtClean="0"/>
              <a:t>2025/5/12</a:t>
            </a:fld>
            <a:endParaRPr lang="zh-TW" altLang="en-US"/>
          </a:p>
        </p:txBody>
      </p:sp>
      <p:sp>
        <p:nvSpPr>
          <p:cNvPr id="4" name="頁尾版面配置區 3"/>
          <p:cNvSpPr>
            <a:spLocks noGrp="1"/>
          </p:cNvSpPr>
          <p:nvPr>
            <p:ph type="ftr" sz="quarter" idx="2"/>
          </p:nvPr>
        </p:nvSpPr>
        <p:spPr>
          <a:xfrm>
            <a:off x="3" y="9721107"/>
            <a:ext cx="3078427" cy="513507"/>
          </a:xfrm>
          <a:prstGeom prst="rect">
            <a:avLst/>
          </a:prstGeom>
        </p:spPr>
        <p:txBody>
          <a:bodyPr vert="horz" lIns="94656" tIns="47327" rIns="94656" bIns="47327"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4023994" y="9721107"/>
            <a:ext cx="3078427" cy="513507"/>
          </a:xfrm>
          <a:prstGeom prst="rect">
            <a:avLst/>
          </a:prstGeom>
        </p:spPr>
        <p:txBody>
          <a:bodyPr vert="horz" lIns="94656" tIns="47327" rIns="94656" bIns="47327" rtlCol="0" anchor="b"/>
          <a:lstStyle>
            <a:lvl1pPr algn="r">
              <a:defRPr sz="1200"/>
            </a:lvl1pPr>
          </a:lstStyle>
          <a:p>
            <a:fld id="{A04F69AA-7E50-43D5-B7C6-5AB443FD4993}" type="slidenum">
              <a:rPr lang="zh-TW" altLang="en-US" smtClean="0"/>
              <a:t>‹#›</a:t>
            </a:fld>
            <a:endParaRPr lang="zh-TW" altLang="en-US"/>
          </a:p>
        </p:txBody>
      </p:sp>
    </p:spTree>
    <p:extLst>
      <p:ext uri="{BB962C8B-B14F-4D97-AF65-F5344CB8AC3E}">
        <p14:creationId xmlns:p14="http://schemas.microsoft.com/office/powerpoint/2010/main" val="23970647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3"/>
            <a:ext cx="3078427" cy="513508"/>
          </a:xfrm>
          <a:prstGeom prst="rect">
            <a:avLst/>
          </a:prstGeom>
        </p:spPr>
        <p:txBody>
          <a:bodyPr vert="horz" lIns="94656" tIns="47327" rIns="94656" bIns="47327" rtlCol="0"/>
          <a:lstStyle>
            <a:lvl1pPr algn="l">
              <a:defRPr sz="1200"/>
            </a:lvl1pPr>
          </a:lstStyle>
          <a:p>
            <a:endParaRPr lang="zh-TW" altLang="en-US"/>
          </a:p>
        </p:txBody>
      </p:sp>
      <p:sp>
        <p:nvSpPr>
          <p:cNvPr id="3" name="日期版面配置區 2"/>
          <p:cNvSpPr>
            <a:spLocks noGrp="1"/>
          </p:cNvSpPr>
          <p:nvPr>
            <p:ph type="dt" idx="1"/>
          </p:nvPr>
        </p:nvSpPr>
        <p:spPr>
          <a:xfrm>
            <a:off x="4023994" y="3"/>
            <a:ext cx="3078427" cy="513508"/>
          </a:xfrm>
          <a:prstGeom prst="rect">
            <a:avLst/>
          </a:prstGeom>
        </p:spPr>
        <p:txBody>
          <a:bodyPr vert="horz" lIns="94656" tIns="47327" rIns="94656" bIns="47327" rtlCol="0"/>
          <a:lstStyle>
            <a:lvl1pPr algn="r">
              <a:defRPr sz="1200"/>
            </a:lvl1pPr>
          </a:lstStyle>
          <a:p>
            <a:fld id="{0E3DFAA3-B2BF-4EE1-94E7-67BB74DE9EA9}" type="datetimeFigureOut">
              <a:rPr lang="zh-TW" altLang="en-US" smtClean="0"/>
              <a:t>2025/5/12</a:t>
            </a:fld>
            <a:endParaRPr lang="zh-TW" altLang="en-US"/>
          </a:p>
        </p:txBody>
      </p:sp>
      <p:sp>
        <p:nvSpPr>
          <p:cNvPr id="4" name="投影片圖像版面配置區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656" tIns="47327" rIns="94656" bIns="47327" rtlCol="0" anchor="ctr"/>
          <a:lstStyle/>
          <a:p>
            <a:endParaRPr lang="zh-TW" altLang="en-US"/>
          </a:p>
        </p:txBody>
      </p:sp>
      <p:sp>
        <p:nvSpPr>
          <p:cNvPr id="5" name="備忘稿版面配置區 4"/>
          <p:cNvSpPr>
            <a:spLocks noGrp="1"/>
          </p:cNvSpPr>
          <p:nvPr>
            <p:ph type="body" sz="quarter" idx="3"/>
          </p:nvPr>
        </p:nvSpPr>
        <p:spPr>
          <a:xfrm>
            <a:off x="710407" y="4925410"/>
            <a:ext cx="5683250" cy="4029879"/>
          </a:xfrm>
          <a:prstGeom prst="rect">
            <a:avLst/>
          </a:prstGeom>
        </p:spPr>
        <p:txBody>
          <a:bodyPr vert="horz" lIns="94656" tIns="47327" rIns="94656" bIns="47327"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3" y="9721107"/>
            <a:ext cx="3078427" cy="513507"/>
          </a:xfrm>
          <a:prstGeom prst="rect">
            <a:avLst/>
          </a:prstGeom>
        </p:spPr>
        <p:txBody>
          <a:bodyPr vert="horz" lIns="94656" tIns="47327" rIns="94656" bIns="47327"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023994" y="9721107"/>
            <a:ext cx="3078427" cy="513507"/>
          </a:xfrm>
          <a:prstGeom prst="rect">
            <a:avLst/>
          </a:prstGeom>
        </p:spPr>
        <p:txBody>
          <a:bodyPr vert="horz" lIns="94656" tIns="47327" rIns="94656" bIns="47327" rtlCol="0" anchor="b"/>
          <a:lstStyle>
            <a:lvl1pPr algn="r">
              <a:defRPr sz="1200"/>
            </a:lvl1pPr>
          </a:lstStyle>
          <a:p>
            <a:fld id="{4ECA5562-AAA5-46DB-BBFF-B47B7F41DB3A}" type="slidenum">
              <a:rPr lang="zh-TW" altLang="en-US" smtClean="0"/>
              <a:t>‹#›</a:t>
            </a:fld>
            <a:endParaRPr lang="zh-TW" altLang="en-US"/>
          </a:p>
        </p:txBody>
      </p:sp>
    </p:spTree>
    <p:extLst>
      <p:ext uri="{BB962C8B-B14F-4D97-AF65-F5344CB8AC3E}">
        <p14:creationId xmlns:p14="http://schemas.microsoft.com/office/powerpoint/2010/main" val="42590097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779984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4268263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zh-TW" altLang="en-US" dirty="0"/>
          </a:p>
        </p:txBody>
      </p:sp>
    </p:spTree>
    <p:extLst>
      <p:ext uri="{BB962C8B-B14F-4D97-AF65-F5344CB8AC3E}">
        <p14:creationId xmlns:p14="http://schemas.microsoft.com/office/powerpoint/2010/main" val="1647522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2995553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903885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944045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2171019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689442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893219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3530734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37347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885961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1371273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2887702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731347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5040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2909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81823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42557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16370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284086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endParaRPr lang="en-US" altLang="zh-TW" dirty="0"/>
          </a:p>
        </p:txBody>
      </p:sp>
    </p:spTree>
    <p:extLst>
      <p:ext uri="{BB962C8B-B14F-4D97-AF65-F5344CB8AC3E}">
        <p14:creationId xmlns:p14="http://schemas.microsoft.com/office/powerpoint/2010/main" val="840094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Tree>
    <p:extLst>
      <p:ext uri="{BB962C8B-B14F-4D97-AF65-F5344CB8AC3E}">
        <p14:creationId xmlns:p14="http://schemas.microsoft.com/office/powerpoint/2010/main" val="1100573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485294" y="509264"/>
            <a:ext cx="17359796" cy="1086371"/>
          </a:xfrm>
          <a:prstGeom prst="rect">
            <a:avLst/>
          </a:prstGeom>
        </p:spPr>
        <p:txBody>
          <a:bodyPr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4298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096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gradFill>
          <a:gsLst>
            <a:gs pos="0">
              <a:schemeClr val="accent1"/>
            </a:gs>
            <a:gs pos="100000">
              <a:schemeClr val="accent4"/>
            </a:gs>
          </a:gsLst>
          <a:lin ang="10800000" scaled="1"/>
        </a:gra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 xmlns:a16="http://schemas.microsoft.com/office/drawing/2014/main" id="{327D0A9D-21AD-4F16-ABF6-FCEDEAC7CBC3}"/>
              </a:ext>
            </a:extLst>
          </p:cNvPr>
          <p:cNvGrpSpPr/>
          <p:nvPr userDrawn="1"/>
        </p:nvGrpSpPr>
        <p:grpSpPr>
          <a:xfrm rot="16200000">
            <a:off x="-2314992" y="1868971"/>
            <a:ext cx="10549718" cy="10451519"/>
            <a:chOff x="-1454130" y="-1334460"/>
            <a:chExt cx="7033145" cy="6967679"/>
          </a:xfrm>
        </p:grpSpPr>
        <p:sp>
          <p:nvSpPr>
            <p:cNvPr id="2" name="Oval 1">
              <a:extLst>
                <a:ext uri="{FF2B5EF4-FFF2-40B4-BE49-F238E27FC236}">
                  <a16:creationId xmlns="" xmlns:a16="http://schemas.microsoft.com/office/drawing/2014/main" id="{0E3802B7-A996-44D8-8E95-073D460506DD}"/>
                </a:ext>
              </a:extLst>
            </p:cNvPr>
            <p:cNvSpPr/>
            <p:nvPr userDrawn="1"/>
          </p:nvSpPr>
          <p:spPr>
            <a:xfrm>
              <a:off x="-1166340" y="2200772"/>
              <a:ext cx="2393338" cy="2393338"/>
            </a:xfrm>
            <a:prstGeom prst="ellipse">
              <a:avLst/>
            </a:pr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4" name="Picture 3">
              <a:extLst>
                <a:ext uri="{FF2B5EF4-FFF2-40B4-BE49-F238E27FC236}">
                  <a16:creationId xmlns="" xmlns:a16="http://schemas.microsoft.com/office/drawing/2014/main" id="{21BC23AE-96EE-4D54-A885-39974FAB7636}"/>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8173" y="2092453"/>
              <a:ext cx="3734250" cy="3540766"/>
            </a:xfrm>
            <a:prstGeom prst="rect">
              <a:avLst/>
            </a:prstGeom>
          </p:spPr>
        </p:pic>
        <p:pic>
          <p:nvPicPr>
            <p:cNvPr id="5" name="Picture 4">
              <a:extLst>
                <a:ext uri="{FF2B5EF4-FFF2-40B4-BE49-F238E27FC236}">
                  <a16:creationId xmlns="" xmlns:a16="http://schemas.microsoft.com/office/drawing/2014/main" id="{E79F98EE-38CF-4F42-BBFC-6D904B5931F1}"/>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54130" y="126244"/>
              <a:ext cx="3734250" cy="3540766"/>
            </a:xfrm>
            <a:prstGeom prst="rect">
              <a:avLst/>
            </a:prstGeom>
          </p:spPr>
        </p:pic>
        <p:pic>
          <p:nvPicPr>
            <p:cNvPr id="6" name="Picture 5">
              <a:extLst>
                <a:ext uri="{FF2B5EF4-FFF2-40B4-BE49-F238E27FC236}">
                  <a16:creationId xmlns="" xmlns:a16="http://schemas.microsoft.com/office/drawing/2014/main" id="{8A7D8CCE-DBFD-4E90-8B56-4E1B4E65EA0B}"/>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830642" y="-1334460"/>
              <a:ext cx="3734250" cy="3540766"/>
            </a:xfrm>
            <a:prstGeom prst="rect">
              <a:avLst/>
            </a:prstGeom>
          </p:spPr>
        </p:pic>
        <p:sp>
          <p:nvSpPr>
            <p:cNvPr id="7" name="Rectangle: Rounded Corners 6">
              <a:extLst>
                <a:ext uri="{FF2B5EF4-FFF2-40B4-BE49-F238E27FC236}">
                  <a16:creationId xmlns="" xmlns:a16="http://schemas.microsoft.com/office/drawing/2014/main" id="{6A60227F-0B6A-4822-B1CF-88C8ADB21FAF}"/>
                </a:ext>
              </a:extLst>
            </p:cNvPr>
            <p:cNvSpPr/>
            <p:nvPr userDrawn="1"/>
          </p:nvSpPr>
          <p:spPr>
            <a:xfrm rot="2667893" flipH="1">
              <a:off x="3776991" y="-1279263"/>
              <a:ext cx="821603" cy="5108776"/>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tangle: Rounded Corners 7">
              <a:extLst>
                <a:ext uri="{FF2B5EF4-FFF2-40B4-BE49-F238E27FC236}">
                  <a16:creationId xmlns="" xmlns:a16="http://schemas.microsoft.com/office/drawing/2014/main" id="{32A927CA-2C69-422E-8CDD-1BB98E8110C4}"/>
                </a:ext>
              </a:extLst>
            </p:cNvPr>
            <p:cNvSpPr/>
            <p:nvPr userDrawn="1"/>
          </p:nvSpPr>
          <p:spPr>
            <a:xfrm rot="2703270">
              <a:off x="2139106" y="-351276"/>
              <a:ext cx="47625" cy="292608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Rounded Corners 8">
              <a:extLst>
                <a:ext uri="{FF2B5EF4-FFF2-40B4-BE49-F238E27FC236}">
                  <a16:creationId xmlns="" xmlns:a16="http://schemas.microsoft.com/office/drawing/2014/main" id="{31E524A3-8BEF-4311-9C5F-430DE3C1E73B}"/>
                </a:ext>
              </a:extLst>
            </p:cNvPr>
            <p:cNvSpPr/>
            <p:nvPr userDrawn="1"/>
          </p:nvSpPr>
          <p:spPr>
            <a:xfrm rot="2703270">
              <a:off x="533882" y="2762545"/>
              <a:ext cx="47625" cy="292608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Rounded Corners 9">
              <a:extLst>
                <a:ext uri="{FF2B5EF4-FFF2-40B4-BE49-F238E27FC236}">
                  <a16:creationId xmlns="" xmlns:a16="http://schemas.microsoft.com/office/drawing/2014/main" id="{B0A3251D-A12D-4E0F-8F70-DEC8DD540973}"/>
                </a:ext>
              </a:extLst>
            </p:cNvPr>
            <p:cNvSpPr/>
            <p:nvPr userDrawn="1"/>
          </p:nvSpPr>
          <p:spPr>
            <a:xfrm rot="2703270">
              <a:off x="295353" y="154282"/>
              <a:ext cx="47625" cy="1459734"/>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Rounded Corners 10">
              <a:extLst>
                <a:ext uri="{FF2B5EF4-FFF2-40B4-BE49-F238E27FC236}">
                  <a16:creationId xmlns="" xmlns:a16="http://schemas.microsoft.com/office/drawing/2014/main" id="{5070B9DE-E2F6-4515-A0CB-D897C6A83640}"/>
                </a:ext>
              </a:extLst>
            </p:cNvPr>
            <p:cNvSpPr/>
            <p:nvPr userDrawn="1"/>
          </p:nvSpPr>
          <p:spPr>
            <a:xfrm rot="2703270">
              <a:off x="4825335" y="723086"/>
              <a:ext cx="47625" cy="1459734"/>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Circle: Hollow 11">
              <a:extLst>
                <a:ext uri="{FF2B5EF4-FFF2-40B4-BE49-F238E27FC236}">
                  <a16:creationId xmlns="" xmlns:a16="http://schemas.microsoft.com/office/drawing/2014/main" id="{F3D5F4E7-4130-4F71-A905-F23D72D75F36}"/>
                </a:ext>
              </a:extLst>
            </p:cNvPr>
            <p:cNvSpPr/>
            <p:nvPr userDrawn="1"/>
          </p:nvSpPr>
          <p:spPr>
            <a:xfrm>
              <a:off x="2747827" y="1763993"/>
              <a:ext cx="307304" cy="307304"/>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13" name="Circle: Hollow 12">
              <a:extLst>
                <a:ext uri="{FF2B5EF4-FFF2-40B4-BE49-F238E27FC236}">
                  <a16:creationId xmlns="" xmlns:a16="http://schemas.microsoft.com/office/drawing/2014/main" id="{6043D486-3263-4803-85C1-2F658985FF35}"/>
                </a:ext>
              </a:extLst>
            </p:cNvPr>
            <p:cNvSpPr/>
            <p:nvPr userDrawn="1"/>
          </p:nvSpPr>
          <p:spPr>
            <a:xfrm>
              <a:off x="3350683" y="647436"/>
              <a:ext cx="530853" cy="530853"/>
            </a:xfrm>
            <a:prstGeom prst="donut">
              <a:avLst>
                <a:gd name="adj" fmla="val 8809"/>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14" name="Circle: Hollow 13">
              <a:extLst>
                <a:ext uri="{FF2B5EF4-FFF2-40B4-BE49-F238E27FC236}">
                  <a16:creationId xmlns="" xmlns:a16="http://schemas.microsoft.com/office/drawing/2014/main" id="{9258023F-0C38-4A31-9B2A-AA99C3C745C6}"/>
                </a:ext>
              </a:extLst>
            </p:cNvPr>
            <p:cNvSpPr/>
            <p:nvPr userDrawn="1"/>
          </p:nvSpPr>
          <p:spPr>
            <a:xfrm>
              <a:off x="366049" y="2564860"/>
              <a:ext cx="530853" cy="530853"/>
            </a:xfrm>
            <a:prstGeom prst="donut">
              <a:avLst>
                <a:gd name="adj" fmla="val 8809"/>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15" name="Freeform: Shape 14">
              <a:extLst>
                <a:ext uri="{FF2B5EF4-FFF2-40B4-BE49-F238E27FC236}">
                  <a16:creationId xmlns="" xmlns:a16="http://schemas.microsoft.com/office/drawing/2014/main" id="{A0B53E0F-0B02-4B74-91E7-2B670261B8F7}"/>
                </a:ext>
              </a:extLst>
            </p:cNvPr>
            <p:cNvSpPr/>
            <p:nvPr userDrawn="1"/>
          </p:nvSpPr>
          <p:spPr>
            <a:xfrm>
              <a:off x="2248959" y="-1025564"/>
              <a:ext cx="2413539" cy="2404593"/>
            </a:xfrm>
            <a:custGeom>
              <a:avLst/>
              <a:gdLst>
                <a:gd name="connsiteX0" fmla="*/ 1501721 w 2413539"/>
                <a:gd name="connsiteY0" fmla="*/ 0 h 2404593"/>
                <a:gd name="connsiteX1" fmla="*/ 2341348 w 2413539"/>
                <a:gd name="connsiteY1" fmla="*/ 256470 h 2404593"/>
                <a:gd name="connsiteX2" fmla="*/ 2413539 w 2413539"/>
                <a:gd name="connsiteY2" fmla="*/ 310454 h 2404593"/>
                <a:gd name="connsiteX3" fmla="*/ 303764 w 2413539"/>
                <a:gd name="connsiteY3" fmla="*/ 2404593 h 2404593"/>
                <a:gd name="connsiteX4" fmla="*/ 256470 w 2413539"/>
                <a:gd name="connsiteY4" fmla="*/ 2341348 h 2404593"/>
                <a:gd name="connsiteX5" fmla="*/ 0 w 2413539"/>
                <a:gd name="connsiteY5" fmla="*/ 1501721 h 2404593"/>
                <a:gd name="connsiteX6" fmla="*/ 1501721 w 2413539"/>
                <a:gd name="connsiteY6" fmla="*/ 0 h 240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539" h="2404593">
                  <a:moveTo>
                    <a:pt x="1501721" y="0"/>
                  </a:moveTo>
                  <a:cubicBezTo>
                    <a:pt x="1812738" y="0"/>
                    <a:pt x="2101672" y="94548"/>
                    <a:pt x="2341348" y="256470"/>
                  </a:cubicBezTo>
                  <a:lnTo>
                    <a:pt x="2413539" y="310454"/>
                  </a:lnTo>
                  <a:lnTo>
                    <a:pt x="303764" y="2404593"/>
                  </a:lnTo>
                  <a:lnTo>
                    <a:pt x="256470" y="2341348"/>
                  </a:lnTo>
                  <a:cubicBezTo>
                    <a:pt x="94548" y="2101672"/>
                    <a:pt x="0" y="1812738"/>
                    <a:pt x="0" y="1501721"/>
                  </a:cubicBezTo>
                  <a:cubicBezTo>
                    <a:pt x="0" y="672343"/>
                    <a:pt x="672343" y="0"/>
                    <a:pt x="1501721" y="0"/>
                  </a:cubicBezTo>
                  <a:close/>
                </a:path>
              </a:pathLst>
            </a:cu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700"/>
            </a:p>
          </p:txBody>
        </p:sp>
      </p:grpSp>
    </p:spTree>
    <p:extLst>
      <p:ext uri="{BB962C8B-B14F-4D97-AF65-F5344CB8AC3E}">
        <p14:creationId xmlns:p14="http://schemas.microsoft.com/office/powerpoint/2010/main" val="1897399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aam slide layout">
    <p:bg>
      <p:bgPr>
        <a:gradFill>
          <a:gsLst>
            <a:gs pos="0">
              <a:schemeClr val="accent1"/>
            </a:gs>
            <a:gs pos="100000">
              <a:schemeClr val="accent4"/>
            </a:gs>
          </a:gsLst>
          <a:lin ang="108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699F735-1BC8-4020-A49A-4C037861EEE1}"/>
              </a:ext>
            </a:extLst>
          </p:cNvPr>
          <p:cNvSpPr/>
          <p:nvPr userDrawn="1"/>
        </p:nvSpPr>
        <p:spPr>
          <a:xfrm>
            <a:off x="0" y="1"/>
            <a:ext cx="18288000" cy="4386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 name="Text Placeholder 9">
            <a:extLst>
              <a:ext uri="{FF2B5EF4-FFF2-40B4-BE49-F238E27FC236}">
                <a16:creationId xmlns="" xmlns:a16="http://schemas.microsoft.com/office/drawing/2014/main" id="{EF70765A-4598-4D75-8EBE-B820808F6559}"/>
              </a:ext>
            </a:extLst>
          </p:cNvPr>
          <p:cNvSpPr>
            <a:spLocks noGrp="1"/>
          </p:cNvSpPr>
          <p:nvPr>
            <p:ph type="body" sz="quarter" idx="10" hasCustomPrompt="1"/>
          </p:nvPr>
        </p:nvSpPr>
        <p:spPr>
          <a:xfrm>
            <a:off x="485294" y="509264"/>
            <a:ext cx="17359796" cy="1086371"/>
          </a:xfrm>
          <a:prstGeom prst="rect">
            <a:avLst/>
          </a:prstGeom>
        </p:spPr>
        <p:txBody>
          <a:bodyPr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5" name="Block Arc 1">
            <a:extLst>
              <a:ext uri="{FF2B5EF4-FFF2-40B4-BE49-F238E27FC236}">
                <a16:creationId xmlns="" xmlns:a16="http://schemas.microsoft.com/office/drawing/2014/main" id="{404008F3-9393-43B1-9EF6-BB73F9083120}"/>
              </a:ext>
            </a:extLst>
          </p:cNvPr>
          <p:cNvSpPr/>
          <p:nvPr userDrawn="1"/>
        </p:nvSpPr>
        <p:spPr>
          <a:xfrm>
            <a:off x="5373383" y="2631533"/>
            <a:ext cx="3510000" cy="3510000"/>
          </a:xfrm>
          <a:prstGeom prst="blockArc">
            <a:avLst>
              <a:gd name="adj1" fmla="val 10800000"/>
              <a:gd name="adj2" fmla="val 117763"/>
              <a:gd name="adj3" fmla="val 6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latin typeface="+mn-lt"/>
            </a:endParaRPr>
          </a:p>
        </p:txBody>
      </p:sp>
      <p:sp>
        <p:nvSpPr>
          <p:cNvPr id="6" name="Block Arc 12">
            <a:extLst>
              <a:ext uri="{FF2B5EF4-FFF2-40B4-BE49-F238E27FC236}">
                <a16:creationId xmlns="" xmlns:a16="http://schemas.microsoft.com/office/drawing/2014/main" id="{B94FB787-662A-4C42-A82E-3D2990125567}"/>
              </a:ext>
            </a:extLst>
          </p:cNvPr>
          <p:cNvSpPr/>
          <p:nvPr userDrawn="1"/>
        </p:nvSpPr>
        <p:spPr>
          <a:xfrm>
            <a:off x="1339817" y="2631533"/>
            <a:ext cx="3510000" cy="3510000"/>
          </a:xfrm>
          <a:prstGeom prst="blockArc">
            <a:avLst>
              <a:gd name="adj1" fmla="val 10800000"/>
              <a:gd name="adj2" fmla="val 118784"/>
              <a:gd name="adj3" fmla="val 7082"/>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latin typeface="+mn-lt"/>
            </a:endParaRPr>
          </a:p>
        </p:txBody>
      </p:sp>
      <p:sp>
        <p:nvSpPr>
          <p:cNvPr id="7" name="Block Arc 13">
            <a:extLst>
              <a:ext uri="{FF2B5EF4-FFF2-40B4-BE49-F238E27FC236}">
                <a16:creationId xmlns="" xmlns:a16="http://schemas.microsoft.com/office/drawing/2014/main" id="{B3104187-2B64-4114-9216-8B72399C3FFB}"/>
              </a:ext>
            </a:extLst>
          </p:cNvPr>
          <p:cNvSpPr/>
          <p:nvPr userDrawn="1"/>
        </p:nvSpPr>
        <p:spPr>
          <a:xfrm>
            <a:off x="9406949" y="2631533"/>
            <a:ext cx="3510000" cy="3510000"/>
          </a:xfrm>
          <a:prstGeom prst="blockArc">
            <a:avLst>
              <a:gd name="adj1" fmla="val 10800000"/>
              <a:gd name="adj2" fmla="val 117763"/>
              <a:gd name="adj3" fmla="val 671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latin typeface="+mn-lt"/>
            </a:endParaRPr>
          </a:p>
        </p:txBody>
      </p:sp>
      <p:sp>
        <p:nvSpPr>
          <p:cNvPr id="8" name="Block Arc 15">
            <a:extLst>
              <a:ext uri="{FF2B5EF4-FFF2-40B4-BE49-F238E27FC236}">
                <a16:creationId xmlns="" xmlns:a16="http://schemas.microsoft.com/office/drawing/2014/main" id="{5C6BA25A-D059-41A1-9E12-7E54661C901A}"/>
              </a:ext>
            </a:extLst>
          </p:cNvPr>
          <p:cNvSpPr/>
          <p:nvPr userDrawn="1"/>
        </p:nvSpPr>
        <p:spPr>
          <a:xfrm>
            <a:off x="13419783" y="2631533"/>
            <a:ext cx="3510000" cy="3510000"/>
          </a:xfrm>
          <a:prstGeom prst="blockArc">
            <a:avLst>
              <a:gd name="adj1" fmla="val 10800000"/>
              <a:gd name="adj2" fmla="val 116759"/>
              <a:gd name="adj3" fmla="val 633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latin typeface="+mn-lt"/>
            </a:endParaRPr>
          </a:p>
        </p:txBody>
      </p:sp>
      <p:sp>
        <p:nvSpPr>
          <p:cNvPr id="9" name="Picture Placeholder 2">
            <a:extLst>
              <a:ext uri="{FF2B5EF4-FFF2-40B4-BE49-F238E27FC236}">
                <a16:creationId xmlns="" xmlns:a16="http://schemas.microsoft.com/office/drawing/2014/main" id="{F41AE61D-2711-4D27-9E84-9455C81DF8EA}"/>
              </a:ext>
            </a:extLst>
          </p:cNvPr>
          <p:cNvSpPr>
            <a:spLocks noGrp="1"/>
          </p:cNvSpPr>
          <p:nvPr>
            <p:ph type="pic" idx="13" hasCustomPrompt="1"/>
          </p:nvPr>
        </p:nvSpPr>
        <p:spPr>
          <a:xfrm>
            <a:off x="1609817" y="2902184"/>
            <a:ext cx="2970000" cy="2970000"/>
          </a:xfrm>
          <a:prstGeom prst="ellipse">
            <a:avLst/>
          </a:prstGeom>
          <a:solidFill>
            <a:schemeClr val="bg1">
              <a:lumMod val="95000"/>
            </a:schemeClr>
          </a:solidFill>
          <a:ln w="95250">
            <a:solidFill>
              <a:schemeClr val="bg1"/>
            </a:solidFill>
          </a:ln>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r>
              <a:rPr lang="en-US" altLang="ko-KR" dirty="0"/>
              <a:t>Your Picture Here</a:t>
            </a:r>
            <a:endParaRPr lang="ko-KR" altLang="en-US" dirty="0"/>
          </a:p>
        </p:txBody>
      </p:sp>
      <p:sp>
        <p:nvSpPr>
          <p:cNvPr id="10" name="Picture Placeholder 2">
            <a:extLst>
              <a:ext uri="{FF2B5EF4-FFF2-40B4-BE49-F238E27FC236}">
                <a16:creationId xmlns="" xmlns:a16="http://schemas.microsoft.com/office/drawing/2014/main" id="{FEB96CED-3A89-4E72-AD40-98DAA7DB1E8E}"/>
              </a:ext>
            </a:extLst>
          </p:cNvPr>
          <p:cNvSpPr>
            <a:spLocks noGrp="1"/>
          </p:cNvSpPr>
          <p:nvPr>
            <p:ph type="pic" idx="14" hasCustomPrompt="1"/>
          </p:nvPr>
        </p:nvSpPr>
        <p:spPr>
          <a:xfrm>
            <a:off x="5643383" y="2902184"/>
            <a:ext cx="2970000" cy="2970000"/>
          </a:xfrm>
          <a:prstGeom prst="ellipse">
            <a:avLst/>
          </a:prstGeom>
          <a:solidFill>
            <a:schemeClr val="bg1">
              <a:lumMod val="95000"/>
            </a:schemeClr>
          </a:solidFill>
          <a:ln w="95250">
            <a:solidFill>
              <a:schemeClr val="bg1"/>
            </a:solidFill>
          </a:ln>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r>
              <a:rPr lang="en-US" altLang="ko-KR" dirty="0"/>
              <a:t>Your Picture Here</a:t>
            </a:r>
            <a:endParaRPr lang="ko-KR" altLang="en-US" dirty="0"/>
          </a:p>
        </p:txBody>
      </p:sp>
      <p:sp>
        <p:nvSpPr>
          <p:cNvPr id="11" name="Picture Placeholder 2">
            <a:extLst>
              <a:ext uri="{FF2B5EF4-FFF2-40B4-BE49-F238E27FC236}">
                <a16:creationId xmlns="" xmlns:a16="http://schemas.microsoft.com/office/drawing/2014/main" id="{168305AF-08C9-4A39-80B8-FD3847826BFC}"/>
              </a:ext>
            </a:extLst>
          </p:cNvPr>
          <p:cNvSpPr>
            <a:spLocks noGrp="1"/>
          </p:cNvSpPr>
          <p:nvPr>
            <p:ph type="pic" idx="15" hasCustomPrompt="1"/>
          </p:nvPr>
        </p:nvSpPr>
        <p:spPr>
          <a:xfrm>
            <a:off x="9676949" y="2902184"/>
            <a:ext cx="2970000" cy="2970000"/>
          </a:xfrm>
          <a:prstGeom prst="ellipse">
            <a:avLst/>
          </a:prstGeom>
          <a:solidFill>
            <a:schemeClr val="bg1">
              <a:lumMod val="95000"/>
            </a:schemeClr>
          </a:solidFill>
          <a:ln w="95250">
            <a:solidFill>
              <a:schemeClr val="bg1"/>
            </a:solidFill>
          </a:ln>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r>
              <a:rPr lang="en-US" altLang="ko-KR" dirty="0"/>
              <a:t>Your Picture Here</a:t>
            </a:r>
            <a:endParaRPr lang="ko-KR" altLang="en-US" dirty="0"/>
          </a:p>
        </p:txBody>
      </p:sp>
      <p:sp>
        <p:nvSpPr>
          <p:cNvPr id="12" name="Picture Placeholder 2">
            <a:extLst>
              <a:ext uri="{FF2B5EF4-FFF2-40B4-BE49-F238E27FC236}">
                <a16:creationId xmlns="" xmlns:a16="http://schemas.microsoft.com/office/drawing/2014/main" id="{23326DD4-C5BB-4602-9562-F2390EC71C3D}"/>
              </a:ext>
            </a:extLst>
          </p:cNvPr>
          <p:cNvSpPr>
            <a:spLocks noGrp="1"/>
          </p:cNvSpPr>
          <p:nvPr>
            <p:ph type="pic" idx="16" hasCustomPrompt="1"/>
          </p:nvPr>
        </p:nvSpPr>
        <p:spPr>
          <a:xfrm>
            <a:off x="13710515" y="2902184"/>
            <a:ext cx="2970000" cy="2970000"/>
          </a:xfrm>
          <a:prstGeom prst="ellipse">
            <a:avLst/>
          </a:prstGeom>
          <a:solidFill>
            <a:schemeClr val="bg1">
              <a:lumMod val="95000"/>
            </a:schemeClr>
          </a:solidFill>
          <a:ln w="95250">
            <a:solidFill>
              <a:schemeClr val="bg1"/>
            </a:solidFill>
          </a:ln>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r>
              <a:rPr lang="en-US" altLang="ko-KR" dirty="0"/>
              <a:t>Your Picture Here</a:t>
            </a:r>
            <a:endParaRPr lang="ko-KR" altLang="en-US" dirty="0"/>
          </a:p>
        </p:txBody>
      </p:sp>
    </p:spTree>
    <p:extLst>
      <p:ext uri="{BB962C8B-B14F-4D97-AF65-F5344CB8AC3E}">
        <p14:creationId xmlns:p14="http://schemas.microsoft.com/office/powerpoint/2010/main" val="3058585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 xmlns:a16="http://schemas.microsoft.com/office/drawing/2014/main" id="{4DB5A378-F106-4996-9559-AD651050100B}"/>
              </a:ext>
            </a:extLst>
          </p:cNvPr>
          <p:cNvSpPr>
            <a:spLocks noGrp="1"/>
          </p:cNvSpPr>
          <p:nvPr>
            <p:ph type="pic" idx="13" hasCustomPrompt="1"/>
          </p:nvPr>
        </p:nvSpPr>
        <p:spPr>
          <a:xfrm>
            <a:off x="8586788" y="0"/>
            <a:ext cx="9701213" cy="10287000"/>
          </a:xfrm>
          <a:prstGeom prst="rect">
            <a:avLst/>
          </a:prstGeom>
          <a:solidFill>
            <a:schemeClr val="bg1">
              <a:lumMod val="9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911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627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4">
            <a:extLst>
              <a:ext uri="{FF2B5EF4-FFF2-40B4-BE49-F238E27FC236}">
                <a16:creationId xmlns="" xmlns:a16="http://schemas.microsoft.com/office/drawing/2014/main" id="{065FF430-A86A-408D-B4CD-0BDB219BC8FC}"/>
              </a:ext>
            </a:extLst>
          </p:cNvPr>
          <p:cNvGrpSpPr/>
          <p:nvPr userDrawn="1"/>
        </p:nvGrpSpPr>
        <p:grpSpPr>
          <a:xfrm>
            <a:off x="13149819" y="2527298"/>
            <a:ext cx="3996444" cy="7025540"/>
            <a:chOff x="445712" y="1449040"/>
            <a:chExt cx="2113018" cy="3924176"/>
          </a:xfrm>
        </p:grpSpPr>
        <p:sp>
          <p:nvSpPr>
            <p:cNvPr id="3" name="Rounded Rectangle 5">
              <a:extLst>
                <a:ext uri="{FF2B5EF4-FFF2-40B4-BE49-F238E27FC236}">
                  <a16:creationId xmlns="" xmlns:a16="http://schemas.microsoft.com/office/drawing/2014/main" id="{0CA6DF50-6795-474E-9081-6511A6DF797F}"/>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6">
              <a:extLst>
                <a:ext uri="{FF2B5EF4-FFF2-40B4-BE49-F238E27FC236}">
                  <a16:creationId xmlns="" xmlns:a16="http://schemas.microsoft.com/office/drawing/2014/main" id="{E35AE172-B3BB-4E24-B958-0CB99851C0B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oup 7">
              <a:extLst>
                <a:ext uri="{FF2B5EF4-FFF2-40B4-BE49-F238E27FC236}">
                  <a16:creationId xmlns="" xmlns:a16="http://schemas.microsoft.com/office/drawing/2014/main" id="{3492788A-995F-478E-A5F5-E0A3675E5DFD}"/>
                </a:ext>
              </a:extLst>
            </p:cNvPr>
            <p:cNvGrpSpPr/>
            <p:nvPr userDrawn="1"/>
          </p:nvGrpSpPr>
          <p:grpSpPr>
            <a:xfrm>
              <a:off x="1407705" y="5045834"/>
              <a:ext cx="211967" cy="211967"/>
              <a:chOff x="1549420" y="5712364"/>
              <a:chExt cx="312583" cy="312583"/>
            </a:xfrm>
          </p:grpSpPr>
          <p:sp>
            <p:nvSpPr>
              <p:cNvPr id="6" name="Oval 8">
                <a:extLst>
                  <a:ext uri="{FF2B5EF4-FFF2-40B4-BE49-F238E27FC236}">
                    <a16:creationId xmlns="" xmlns:a16="http://schemas.microsoft.com/office/drawing/2014/main" id="{9A4EEAB5-7A36-43A2-9FDD-A2137FD0C0D2}"/>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10">
                <a:extLst>
                  <a:ext uri="{FF2B5EF4-FFF2-40B4-BE49-F238E27FC236}">
                    <a16:creationId xmlns="" xmlns:a16="http://schemas.microsoft.com/office/drawing/2014/main" id="{983787F9-8E6F-4588-9DA5-35FC31554940}"/>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8" name="Picture Placeholder 2">
            <a:extLst>
              <a:ext uri="{FF2B5EF4-FFF2-40B4-BE49-F238E27FC236}">
                <a16:creationId xmlns="" xmlns:a16="http://schemas.microsoft.com/office/drawing/2014/main" id="{3E2B1047-A353-4F69-8E34-66CE0EF65D91}"/>
              </a:ext>
            </a:extLst>
          </p:cNvPr>
          <p:cNvSpPr>
            <a:spLocks noGrp="1"/>
          </p:cNvSpPr>
          <p:nvPr>
            <p:ph type="pic" idx="11" hasCustomPrompt="1"/>
          </p:nvPr>
        </p:nvSpPr>
        <p:spPr>
          <a:xfrm>
            <a:off x="13431696" y="3144653"/>
            <a:ext cx="3432690" cy="5629613"/>
          </a:xfrm>
          <a:prstGeom prst="rect">
            <a:avLst/>
          </a:prstGeom>
          <a:solidFill>
            <a:schemeClr val="bg1">
              <a:lumMod val="95000"/>
            </a:schemeClr>
          </a:solidFill>
          <a:ln w="12700">
            <a:noFill/>
          </a:ln>
        </p:spPr>
        <p:txBody>
          <a:bodyPr anchor="ctr"/>
          <a:lstStyle>
            <a:lvl1pPr marL="0" indent="0" algn="ctr">
              <a:buNone/>
              <a:defRPr sz="2400">
                <a:latin typeface="Arial" pitchFamily="34" charset="0"/>
                <a:cs typeface="Arial" pitchFamily="34" charset="0"/>
              </a:defRPr>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r>
              <a:rPr lang="en-US" altLang="ko-KR" dirty="0"/>
              <a:t>Your Picture Here </a:t>
            </a:r>
            <a:endParaRPr lang="ko-KR" altLang="en-US" dirty="0"/>
          </a:p>
        </p:txBody>
      </p:sp>
      <p:sp>
        <p:nvSpPr>
          <p:cNvPr id="9" name="Text Placeholder 9">
            <a:extLst>
              <a:ext uri="{FF2B5EF4-FFF2-40B4-BE49-F238E27FC236}">
                <a16:creationId xmlns="" xmlns:a16="http://schemas.microsoft.com/office/drawing/2014/main" id="{F072E626-24D1-4140-9541-74DA99F2F339}"/>
              </a:ext>
            </a:extLst>
          </p:cNvPr>
          <p:cNvSpPr>
            <a:spLocks noGrp="1"/>
          </p:cNvSpPr>
          <p:nvPr>
            <p:ph type="body" sz="quarter" idx="10" hasCustomPrompt="1"/>
          </p:nvPr>
        </p:nvSpPr>
        <p:spPr>
          <a:xfrm>
            <a:off x="485294" y="509264"/>
            <a:ext cx="17359796" cy="1086371"/>
          </a:xfrm>
          <a:prstGeom prst="rect">
            <a:avLst/>
          </a:prstGeom>
        </p:spPr>
        <p:txBody>
          <a:bodyPr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8348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693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3">
            <a:extLst>
              <a:ext uri="{FF2B5EF4-FFF2-40B4-BE49-F238E27FC236}">
                <a16:creationId xmlns="" xmlns:a16="http://schemas.microsoft.com/office/drawing/2014/main" id="{B854BEA9-E6ED-4706-9550-8EE96CA06937}"/>
              </a:ext>
            </a:extLst>
          </p:cNvPr>
          <p:cNvSpPr>
            <a:spLocks noGrp="1"/>
          </p:cNvSpPr>
          <p:nvPr>
            <p:ph type="pic" sz="quarter" idx="14" hasCustomPrompt="1"/>
          </p:nvPr>
        </p:nvSpPr>
        <p:spPr>
          <a:xfrm>
            <a:off x="0" y="0"/>
            <a:ext cx="9756015" cy="10287000"/>
          </a:xfrm>
          <a:custGeom>
            <a:avLst/>
            <a:gdLst>
              <a:gd name="connsiteX0" fmla="*/ 2612170 w 6504010"/>
              <a:gd name="connsiteY0" fmla="*/ 0 h 6858000"/>
              <a:gd name="connsiteX1" fmla="*/ 4486354 w 6504010"/>
              <a:gd name="connsiteY1" fmla="*/ 0 h 6858000"/>
              <a:gd name="connsiteX2" fmla="*/ 6504010 w 6504010"/>
              <a:gd name="connsiteY2" fmla="*/ 4666806 h 6858000"/>
              <a:gd name="connsiteX3" fmla="*/ 1435812 w 6504010"/>
              <a:gd name="connsiteY3" fmla="*/ 6858000 h 6858000"/>
              <a:gd name="connsiteX4" fmla="*/ 1101944 w 6504010"/>
              <a:gd name="connsiteY4" fmla="*/ 6858000 h 6858000"/>
              <a:gd name="connsiteX5" fmla="*/ 0 w 6504010"/>
              <a:gd name="connsiteY5" fmla="*/ 4309223 h 6858000"/>
              <a:gd name="connsiteX6" fmla="*/ 0 w 6504010"/>
              <a:gd name="connsiteY6" fmla="*/ 11293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010" h="6858000">
                <a:moveTo>
                  <a:pt x="2612170" y="0"/>
                </a:moveTo>
                <a:lnTo>
                  <a:pt x="4486354" y="0"/>
                </a:lnTo>
                <a:lnTo>
                  <a:pt x="6504010" y="4666806"/>
                </a:lnTo>
                <a:lnTo>
                  <a:pt x="1435812" y="6858000"/>
                </a:lnTo>
                <a:lnTo>
                  <a:pt x="1101944" y="6858000"/>
                </a:lnTo>
                <a:lnTo>
                  <a:pt x="0" y="4309223"/>
                </a:lnTo>
                <a:lnTo>
                  <a:pt x="0" y="1129351"/>
                </a:lnTo>
                <a:close/>
              </a:path>
            </a:pathLst>
          </a:custGeom>
          <a:solidFill>
            <a:schemeClr val="bg1">
              <a:lumMod val="95000"/>
            </a:schemeClr>
          </a:solidFill>
        </p:spPr>
        <p:txBody>
          <a:bodyPr wrap="square" anchor="ctr">
            <a:noAutofit/>
          </a:bodyPr>
          <a:lstStyle>
            <a:lvl1pPr marL="0" indent="0" algn="ctr">
              <a:buNone/>
              <a:defRPr sz="24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679870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229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직사각형 7">
            <a:extLst>
              <a:ext uri="{FF2B5EF4-FFF2-40B4-BE49-F238E27FC236}">
                <a16:creationId xmlns="" xmlns:a16="http://schemas.microsoft.com/office/drawing/2014/main" id="{37525922-EB17-4CEB-8FE2-E234D478EA8C}"/>
              </a:ext>
            </a:extLst>
          </p:cNvPr>
          <p:cNvSpPr/>
          <p:nvPr userDrawn="1"/>
        </p:nvSpPr>
        <p:spPr>
          <a:xfrm>
            <a:off x="1" y="3543300"/>
            <a:ext cx="18287999" cy="320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그림 개체 틀 6">
            <a:extLst>
              <a:ext uri="{FF2B5EF4-FFF2-40B4-BE49-F238E27FC236}">
                <a16:creationId xmlns="" xmlns:a16="http://schemas.microsoft.com/office/drawing/2014/main" id="{0A0D5A86-3F87-4A81-BB86-8F3A92B48B5A}"/>
              </a:ext>
            </a:extLst>
          </p:cNvPr>
          <p:cNvSpPr>
            <a:spLocks noGrp="1"/>
          </p:cNvSpPr>
          <p:nvPr>
            <p:ph type="pic" sz="quarter" idx="65" hasCustomPrompt="1"/>
          </p:nvPr>
        </p:nvSpPr>
        <p:spPr>
          <a:xfrm>
            <a:off x="8301044" y="4"/>
            <a:ext cx="9986960" cy="10286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64689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352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B8C8FE1D-79E2-46F2-A8B6-6C78672F327D}"/>
              </a:ext>
            </a:extLst>
          </p:cNvPr>
          <p:cNvGrpSpPr/>
          <p:nvPr userDrawn="1"/>
        </p:nvGrpSpPr>
        <p:grpSpPr>
          <a:xfrm>
            <a:off x="1062260" y="2756390"/>
            <a:ext cx="7898862" cy="4339890"/>
            <a:chOff x="-548507" y="477868"/>
            <a:chExt cx="11570449" cy="6357177"/>
          </a:xfrm>
        </p:grpSpPr>
        <p:sp>
          <p:nvSpPr>
            <p:cNvPr id="3" name="Freeform: Shape 2">
              <a:extLst>
                <a:ext uri="{FF2B5EF4-FFF2-40B4-BE49-F238E27FC236}">
                  <a16:creationId xmlns="" xmlns:a16="http://schemas.microsoft.com/office/drawing/2014/main" id="{F18A6FBC-D138-4F68-8A66-6E140347BA70}"/>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2700"/>
            </a:p>
          </p:txBody>
        </p:sp>
        <p:sp>
          <p:nvSpPr>
            <p:cNvPr id="4" name="Freeform: Shape 3">
              <a:extLst>
                <a:ext uri="{FF2B5EF4-FFF2-40B4-BE49-F238E27FC236}">
                  <a16:creationId xmlns="" xmlns:a16="http://schemas.microsoft.com/office/drawing/2014/main" id="{AA9BC29C-363B-4E11-AE59-9B8AAF5C10D0}"/>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2700" dirty="0"/>
            </a:p>
          </p:txBody>
        </p:sp>
        <p:sp>
          <p:nvSpPr>
            <p:cNvPr id="5" name="Freeform: Shape 4">
              <a:extLst>
                <a:ext uri="{FF2B5EF4-FFF2-40B4-BE49-F238E27FC236}">
                  <a16:creationId xmlns="" xmlns:a16="http://schemas.microsoft.com/office/drawing/2014/main" id="{D23A5DD8-C9B2-4827-81BA-376D44C24635}"/>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2700"/>
            </a:p>
          </p:txBody>
        </p:sp>
        <p:sp>
          <p:nvSpPr>
            <p:cNvPr id="6" name="Freeform: Shape 5">
              <a:extLst>
                <a:ext uri="{FF2B5EF4-FFF2-40B4-BE49-F238E27FC236}">
                  <a16:creationId xmlns="" xmlns:a16="http://schemas.microsoft.com/office/drawing/2014/main" id="{C04A37AE-39E9-4D86-94AD-C2DF9612C22D}"/>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2700" dirty="0"/>
            </a:p>
          </p:txBody>
        </p:sp>
        <p:sp>
          <p:nvSpPr>
            <p:cNvPr id="7" name="Freeform: Shape 6">
              <a:extLst>
                <a:ext uri="{FF2B5EF4-FFF2-40B4-BE49-F238E27FC236}">
                  <a16:creationId xmlns="" xmlns:a16="http://schemas.microsoft.com/office/drawing/2014/main" id="{0AEC3D1B-1190-4201-B038-EDF09CD8289C}"/>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2700"/>
            </a:p>
          </p:txBody>
        </p:sp>
        <p:grpSp>
          <p:nvGrpSpPr>
            <p:cNvPr id="8" name="Group 7">
              <a:extLst>
                <a:ext uri="{FF2B5EF4-FFF2-40B4-BE49-F238E27FC236}">
                  <a16:creationId xmlns="" xmlns:a16="http://schemas.microsoft.com/office/drawing/2014/main" id="{76D3F652-9B66-42B3-B6EC-DAEA0D479657}"/>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 xmlns:a16="http://schemas.microsoft.com/office/drawing/2014/main" id="{D75A6EA0-151B-4595-A461-6347C38766F9}"/>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4" name="Rectangle: Rounded Corners 13">
                <a:extLst>
                  <a:ext uri="{FF2B5EF4-FFF2-40B4-BE49-F238E27FC236}">
                    <a16:creationId xmlns="" xmlns:a16="http://schemas.microsoft.com/office/drawing/2014/main" id="{768BE3A1-6A36-4CE5-A7E6-FF4ADB32DF5D}"/>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9" name="Group 8">
              <a:extLst>
                <a:ext uri="{FF2B5EF4-FFF2-40B4-BE49-F238E27FC236}">
                  <a16:creationId xmlns="" xmlns:a16="http://schemas.microsoft.com/office/drawing/2014/main" id="{528970F8-1E52-4708-BA1F-38BF455DB26E}"/>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 xmlns:a16="http://schemas.microsoft.com/office/drawing/2014/main" id="{0881DEA5-6B95-4385-A6A3-016D173CAE6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Rounded Corners 11">
                <a:extLst>
                  <a:ext uri="{FF2B5EF4-FFF2-40B4-BE49-F238E27FC236}">
                    <a16:creationId xmlns="" xmlns:a16="http://schemas.microsoft.com/office/drawing/2014/main" id="{FEB77DDC-56D9-47AB-B71C-B5E868AA0063}"/>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10" name="Freeform: Shape 9">
              <a:extLst>
                <a:ext uri="{FF2B5EF4-FFF2-40B4-BE49-F238E27FC236}">
                  <a16:creationId xmlns="" xmlns:a16="http://schemas.microsoft.com/office/drawing/2014/main" id="{74E28E60-5E1A-43CA-A023-D7251390EE6B}"/>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2700" dirty="0"/>
            </a:p>
          </p:txBody>
        </p:sp>
      </p:grpSp>
      <p:sp>
        <p:nvSpPr>
          <p:cNvPr id="15" name="그림 개체 틀 2">
            <a:extLst>
              <a:ext uri="{FF2B5EF4-FFF2-40B4-BE49-F238E27FC236}">
                <a16:creationId xmlns="" xmlns:a16="http://schemas.microsoft.com/office/drawing/2014/main" id="{E865A037-79E3-43C4-A726-58CEE97F8CF0}"/>
              </a:ext>
            </a:extLst>
          </p:cNvPr>
          <p:cNvSpPr>
            <a:spLocks noGrp="1"/>
          </p:cNvSpPr>
          <p:nvPr>
            <p:ph type="pic" sz="quarter" idx="14" hasCustomPrompt="1"/>
          </p:nvPr>
        </p:nvSpPr>
        <p:spPr>
          <a:xfrm>
            <a:off x="2181497" y="2965269"/>
            <a:ext cx="5773784" cy="347472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ko-KR" altLang="en-US" sz="18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Text Placeholder 9">
            <a:extLst>
              <a:ext uri="{FF2B5EF4-FFF2-40B4-BE49-F238E27FC236}">
                <a16:creationId xmlns="" xmlns:a16="http://schemas.microsoft.com/office/drawing/2014/main" id="{BF0C124E-AC53-4C85-B016-940022635993}"/>
              </a:ext>
            </a:extLst>
          </p:cNvPr>
          <p:cNvSpPr>
            <a:spLocks noGrp="1"/>
          </p:cNvSpPr>
          <p:nvPr>
            <p:ph type="body" sz="quarter" idx="10" hasCustomPrompt="1"/>
          </p:nvPr>
        </p:nvSpPr>
        <p:spPr>
          <a:xfrm>
            <a:off x="485294" y="509264"/>
            <a:ext cx="17359796" cy="1086371"/>
          </a:xfrm>
          <a:prstGeom prst="rect">
            <a:avLst/>
          </a:prstGeom>
        </p:spPr>
        <p:txBody>
          <a:bodyPr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28270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42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BDC57578-EF98-4A57-8AF7-1C7CC48D72AC}"/>
              </a:ext>
            </a:extLst>
          </p:cNvPr>
          <p:cNvSpPr>
            <a:spLocks noGrp="1"/>
          </p:cNvSpPr>
          <p:nvPr>
            <p:ph type="pic" sz="quarter" idx="14" hasCustomPrompt="1"/>
          </p:nvPr>
        </p:nvSpPr>
        <p:spPr>
          <a:xfrm>
            <a:off x="11765604" y="0"/>
            <a:ext cx="6522396" cy="10287000"/>
          </a:xfrm>
          <a:prstGeom prst="rect">
            <a:avLst/>
          </a:prstGeom>
          <a:solidFill>
            <a:schemeClr val="bg1">
              <a:lumMod val="95000"/>
            </a:schemeClr>
          </a:solidFill>
        </p:spPr>
        <p:txBody>
          <a:bodyPr anchor="ctr"/>
          <a:lstStyle>
            <a:lvl1pPr marL="0" indent="0" algn="ctr">
              <a:buNone/>
              <a:defRPr sz="27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36800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gradFill>
          <a:gsLst>
            <a:gs pos="0">
              <a:schemeClr val="accent1"/>
            </a:gs>
            <a:gs pos="100000">
              <a:schemeClr val="accent4"/>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8BF0D15-4BB1-408E-A5FC-CFF2202284A0}"/>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47195" y="-702097"/>
            <a:ext cx="6165029" cy="5845598"/>
          </a:xfrm>
          <a:prstGeom prst="rect">
            <a:avLst/>
          </a:prstGeom>
        </p:spPr>
      </p:pic>
      <p:sp>
        <p:nvSpPr>
          <p:cNvPr id="3" name="Oval 2">
            <a:extLst>
              <a:ext uri="{FF2B5EF4-FFF2-40B4-BE49-F238E27FC236}">
                <a16:creationId xmlns="" xmlns:a16="http://schemas.microsoft.com/office/drawing/2014/main" id="{E15ECB00-AF83-443E-9AE7-961C16032659}"/>
              </a:ext>
            </a:extLst>
          </p:cNvPr>
          <p:cNvSpPr/>
          <p:nvPr userDrawn="1"/>
        </p:nvSpPr>
        <p:spPr>
          <a:xfrm>
            <a:off x="14013155" y="68333"/>
            <a:ext cx="4505163" cy="4505163"/>
          </a:xfrm>
          <a:prstGeom prst="ellipse">
            <a:avLst/>
          </a:pr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 name="Oval 3">
            <a:extLst>
              <a:ext uri="{FF2B5EF4-FFF2-40B4-BE49-F238E27FC236}">
                <a16:creationId xmlns="" xmlns:a16="http://schemas.microsoft.com/office/drawing/2014/main" id="{78BED7D0-BE93-4317-824C-6DD1CC483554}"/>
              </a:ext>
            </a:extLst>
          </p:cNvPr>
          <p:cNvSpPr/>
          <p:nvPr userDrawn="1"/>
        </p:nvSpPr>
        <p:spPr>
          <a:xfrm>
            <a:off x="-1001736" y="4494008"/>
            <a:ext cx="3590007" cy="3590007"/>
          </a:xfrm>
          <a:prstGeom prst="ellipse">
            <a:avLst/>
          </a:pr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Freeform: Shape 4">
            <a:extLst>
              <a:ext uri="{FF2B5EF4-FFF2-40B4-BE49-F238E27FC236}">
                <a16:creationId xmlns="" xmlns:a16="http://schemas.microsoft.com/office/drawing/2014/main" id="{4C175114-E625-440B-9D45-C7FECD32D84F}"/>
              </a:ext>
            </a:extLst>
          </p:cNvPr>
          <p:cNvSpPr/>
          <p:nvPr userDrawn="1"/>
        </p:nvSpPr>
        <p:spPr>
          <a:xfrm>
            <a:off x="9207758" y="7397693"/>
            <a:ext cx="2642240" cy="2637633"/>
          </a:xfrm>
          <a:custGeom>
            <a:avLst/>
            <a:gdLst>
              <a:gd name="connsiteX0" fmla="*/ 1196669 w 1761493"/>
              <a:gd name="connsiteY0" fmla="*/ 0 h 1758422"/>
              <a:gd name="connsiteX1" fmla="*/ 1662467 w 1761493"/>
              <a:gd name="connsiteY1" fmla="*/ 94040 h 1758422"/>
              <a:gd name="connsiteX2" fmla="*/ 1761493 w 1761493"/>
              <a:gd name="connsiteY2" fmla="*/ 141744 h 1758422"/>
              <a:gd name="connsiteX3" fmla="*/ 140264 w 1761493"/>
              <a:gd name="connsiteY3" fmla="*/ 1758422 h 1758422"/>
              <a:gd name="connsiteX4" fmla="*/ 94040 w 1761493"/>
              <a:gd name="connsiteY4" fmla="*/ 1662467 h 1758422"/>
              <a:gd name="connsiteX5" fmla="*/ 0 w 1761493"/>
              <a:gd name="connsiteY5" fmla="*/ 1196669 h 1758422"/>
              <a:gd name="connsiteX6" fmla="*/ 1196669 w 1761493"/>
              <a:gd name="connsiteY6" fmla="*/ 0 h 175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493" h="1758422">
                <a:moveTo>
                  <a:pt x="1196669" y="0"/>
                </a:moveTo>
                <a:cubicBezTo>
                  <a:pt x="1361895" y="0"/>
                  <a:pt x="1519299" y="33486"/>
                  <a:pt x="1662467" y="94040"/>
                </a:cubicBezTo>
                <a:lnTo>
                  <a:pt x="1761493" y="141744"/>
                </a:lnTo>
                <a:lnTo>
                  <a:pt x="140264" y="1758422"/>
                </a:lnTo>
                <a:lnTo>
                  <a:pt x="94040" y="1662467"/>
                </a:lnTo>
                <a:cubicBezTo>
                  <a:pt x="33486" y="1519299"/>
                  <a:pt x="0" y="1361895"/>
                  <a:pt x="0" y="1196669"/>
                </a:cubicBezTo>
                <a:cubicBezTo>
                  <a:pt x="0" y="535767"/>
                  <a:pt x="535767" y="0"/>
                  <a:pt x="1196669" y="0"/>
                </a:cubicBezTo>
                <a:close/>
              </a:path>
            </a:pathLst>
          </a:cu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700"/>
          </a:p>
        </p:txBody>
      </p:sp>
      <p:sp>
        <p:nvSpPr>
          <p:cNvPr id="6" name="Rectangle: Rounded Corners 5">
            <a:extLst>
              <a:ext uri="{FF2B5EF4-FFF2-40B4-BE49-F238E27FC236}">
                <a16:creationId xmlns="" xmlns:a16="http://schemas.microsoft.com/office/drawing/2014/main" id="{5FF7B0E0-0A58-4E60-8B37-65D6CF8ACF1E}"/>
              </a:ext>
            </a:extLst>
          </p:cNvPr>
          <p:cNvSpPr/>
          <p:nvPr userDrawn="1"/>
        </p:nvSpPr>
        <p:spPr>
          <a:xfrm rot="13518210" flipH="1">
            <a:off x="13784902" y="1705976"/>
            <a:ext cx="1232405" cy="7663164"/>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Rectangle: Rounded Corners 6">
            <a:extLst>
              <a:ext uri="{FF2B5EF4-FFF2-40B4-BE49-F238E27FC236}">
                <a16:creationId xmlns="" xmlns:a16="http://schemas.microsoft.com/office/drawing/2014/main" id="{E251486E-3E22-42E9-9265-A62EF3AE4503}"/>
              </a:ext>
            </a:extLst>
          </p:cNvPr>
          <p:cNvSpPr/>
          <p:nvPr userDrawn="1"/>
        </p:nvSpPr>
        <p:spPr>
          <a:xfrm rot="2667893" flipH="1">
            <a:off x="8110108" y="-2643102"/>
            <a:ext cx="1232405" cy="7663164"/>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8" name="Picture 7">
            <a:extLst>
              <a:ext uri="{FF2B5EF4-FFF2-40B4-BE49-F238E27FC236}">
                <a16:creationId xmlns="" xmlns:a16="http://schemas.microsoft.com/office/drawing/2014/main" id="{BCC61999-5F04-4AB2-B1A4-94D813065695}"/>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558215" y="4117041"/>
            <a:ext cx="5601375" cy="5311149"/>
          </a:xfrm>
          <a:prstGeom prst="rect">
            <a:avLst/>
          </a:prstGeom>
        </p:spPr>
      </p:pic>
      <p:pic>
        <p:nvPicPr>
          <p:cNvPr id="10" name="Picture 9">
            <a:extLst>
              <a:ext uri="{FF2B5EF4-FFF2-40B4-BE49-F238E27FC236}">
                <a16:creationId xmlns="" xmlns:a16="http://schemas.microsoft.com/office/drawing/2014/main" id="{FA9635CA-BC26-4AD8-A22E-1ADC79CFE499}"/>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91203" y="-2121423"/>
            <a:ext cx="5601375" cy="5311149"/>
          </a:xfrm>
          <a:prstGeom prst="rect">
            <a:avLst/>
          </a:prstGeom>
        </p:spPr>
      </p:pic>
      <p:pic>
        <p:nvPicPr>
          <p:cNvPr id="11" name="Picture 10">
            <a:extLst>
              <a:ext uri="{FF2B5EF4-FFF2-40B4-BE49-F238E27FC236}">
                <a16:creationId xmlns="" xmlns:a16="http://schemas.microsoft.com/office/drawing/2014/main" id="{D92E4871-F2F2-4806-B2A4-7B4E17D49BA3}"/>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078605" y="5698138"/>
            <a:ext cx="6165029" cy="5845598"/>
          </a:xfrm>
          <a:prstGeom prst="rect">
            <a:avLst/>
          </a:prstGeom>
        </p:spPr>
      </p:pic>
      <p:pic>
        <p:nvPicPr>
          <p:cNvPr id="12" name="Picture 11">
            <a:extLst>
              <a:ext uri="{FF2B5EF4-FFF2-40B4-BE49-F238E27FC236}">
                <a16:creationId xmlns="" xmlns:a16="http://schemas.microsoft.com/office/drawing/2014/main" id="{DA948A5E-2C17-44D0-A274-9C818DA9A249}"/>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3146626" y="5698137"/>
            <a:ext cx="5296653" cy="5022216"/>
          </a:xfrm>
          <a:prstGeom prst="rect">
            <a:avLst/>
          </a:prstGeom>
        </p:spPr>
      </p:pic>
      <p:sp>
        <p:nvSpPr>
          <p:cNvPr id="13" name="Rectangle: Rounded Corners 12">
            <a:extLst>
              <a:ext uri="{FF2B5EF4-FFF2-40B4-BE49-F238E27FC236}">
                <a16:creationId xmlns="" xmlns:a16="http://schemas.microsoft.com/office/drawing/2014/main" id="{77988820-EC8E-4E5E-B405-6369C94FB696}"/>
              </a:ext>
            </a:extLst>
          </p:cNvPr>
          <p:cNvSpPr/>
          <p:nvPr userDrawn="1"/>
        </p:nvSpPr>
        <p:spPr>
          <a:xfrm rot="2667893" flipH="1">
            <a:off x="6386443" y="-940533"/>
            <a:ext cx="1232405" cy="7663164"/>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4" name="Rectangle: Rounded Corners 13">
            <a:extLst>
              <a:ext uri="{FF2B5EF4-FFF2-40B4-BE49-F238E27FC236}">
                <a16:creationId xmlns="" xmlns:a16="http://schemas.microsoft.com/office/drawing/2014/main" id="{DB34C216-B859-4332-89DD-FDAB18587912}"/>
              </a:ext>
            </a:extLst>
          </p:cNvPr>
          <p:cNvSpPr/>
          <p:nvPr userDrawn="1"/>
        </p:nvSpPr>
        <p:spPr>
          <a:xfrm rot="2667893" flipH="1">
            <a:off x="15323371" y="3098909"/>
            <a:ext cx="1232405" cy="7663164"/>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Rectangle: Rounded Corners 14">
            <a:extLst>
              <a:ext uri="{FF2B5EF4-FFF2-40B4-BE49-F238E27FC236}">
                <a16:creationId xmlns="" xmlns:a16="http://schemas.microsoft.com/office/drawing/2014/main" id="{4F8C30EF-40BC-43EA-9DFB-F9D15A22EB5E}"/>
              </a:ext>
            </a:extLst>
          </p:cNvPr>
          <p:cNvSpPr/>
          <p:nvPr userDrawn="1"/>
        </p:nvSpPr>
        <p:spPr>
          <a:xfrm rot="2703270">
            <a:off x="4082944" y="1187455"/>
            <a:ext cx="71438" cy="438912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6" name="Rectangle: Rounded Corners 15">
            <a:extLst>
              <a:ext uri="{FF2B5EF4-FFF2-40B4-BE49-F238E27FC236}">
                <a16:creationId xmlns="" xmlns:a16="http://schemas.microsoft.com/office/drawing/2014/main" id="{C20E1840-583E-492F-A9C7-78CB38D18A57}"/>
              </a:ext>
            </a:extLst>
          </p:cNvPr>
          <p:cNvSpPr/>
          <p:nvPr userDrawn="1"/>
        </p:nvSpPr>
        <p:spPr>
          <a:xfrm rot="2703270">
            <a:off x="1548598" y="5336667"/>
            <a:ext cx="71438" cy="438912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Rectangle: Rounded Corners 16">
            <a:extLst>
              <a:ext uri="{FF2B5EF4-FFF2-40B4-BE49-F238E27FC236}">
                <a16:creationId xmlns="" xmlns:a16="http://schemas.microsoft.com/office/drawing/2014/main" id="{21B742EA-776C-4729-BC4C-D8246D495CCF}"/>
              </a:ext>
            </a:extLst>
          </p:cNvPr>
          <p:cNvSpPr/>
          <p:nvPr userDrawn="1"/>
        </p:nvSpPr>
        <p:spPr>
          <a:xfrm rot="2703270">
            <a:off x="12870829" y="4176453"/>
            <a:ext cx="71438" cy="329184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Rectangle: Rounded Corners 17">
            <a:extLst>
              <a:ext uri="{FF2B5EF4-FFF2-40B4-BE49-F238E27FC236}">
                <a16:creationId xmlns="" xmlns:a16="http://schemas.microsoft.com/office/drawing/2014/main" id="{20FB9170-ED31-4166-B8AF-844A796082C3}"/>
              </a:ext>
            </a:extLst>
          </p:cNvPr>
          <p:cNvSpPr/>
          <p:nvPr userDrawn="1"/>
        </p:nvSpPr>
        <p:spPr>
          <a:xfrm rot="2703270">
            <a:off x="16776395" y="-296117"/>
            <a:ext cx="71438" cy="2189601"/>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Rectangle: Rounded Corners 19">
            <a:extLst>
              <a:ext uri="{FF2B5EF4-FFF2-40B4-BE49-F238E27FC236}">
                <a16:creationId xmlns="" xmlns:a16="http://schemas.microsoft.com/office/drawing/2014/main" id="{0140AEF0-AD3C-429C-8967-68D41060DDA9}"/>
              </a:ext>
            </a:extLst>
          </p:cNvPr>
          <p:cNvSpPr/>
          <p:nvPr userDrawn="1"/>
        </p:nvSpPr>
        <p:spPr>
          <a:xfrm rot="2703270">
            <a:off x="6227851" y="8373263"/>
            <a:ext cx="71438" cy="2189601"/>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1" name="Rectangle: Rounded Corners 20">
            <a:extLst>
              <a:ext uri="{FF2B5EF4-FFF2-40B4-BE49-F238E27FC236}">
                <a16:creationId xmlns="" xmlns:a16="http://schemas.microsoft.com/office/drawing/2014/main" id="{E7CBDFD1-2932-4D6D-8A90-D0F5DC3C67AE}"/>
              </a:ext>
            </a:extLst>
          </p:cNvPr>
          <p:cNvSpPr/>
          <p:nvPr userDrawn="1"/>
        </p:nvSpPr>
        <p:spPr>
          <a:xfrm rot="2703270">
            <a:off x="10738775" y="327218"/>
            <a:ext cx="71438" cy="2189601"/>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2" name="Rectangle: Rounded Corners 21">
            <a:extLst>
              <a:ext uri="{FF2B5EF4-FFF2-40B4-BE49-F238E27FC236}">
                <a16:creationId xmlns="" xmlns:a16="http://schemas.microsoft.com/office/drawing/2014/main" id="{CA46355A-3E04-49FD-9F09-AAAB3DB0E418}"/>
              </a:ext>
            </a:extLst>
          </p:cNvPr>
          <p:cNvSpPr/>
          <p:nvPr userDrawn="1"/>
        </p:nvSpPr>
        <p:spPr>
          <a:xfrm rot="2703270">
            <a:off x="16134457" y="7464779"/>
            <a:ext cx="71438" cy="329184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3" name="Circle: Hollow 22">
            <a:extLst>
              <a:ext uri="{FF2B5EF4-FFF2-40B4-BE49-F238E27FC236}">
                <a16:creationId xmlns="" xmlns:a16="http://schemas.microsoft.com/office/drawing/2014/main" id="{409C4469-3F84-4E19-A632-E543A5FDD884}"/>
              </a:ext>
            </a:extLst>
          </p:cNvPr>
          <p:cNvSpPr/>
          <p:nvPr userDrawn="1"/>
        </p:nvSpPr>
        <p:spPr>
          <a:xfrm>
            <a:off x="2911121" y="9226035"/>
            <a:ext cx="460956" cy="460956"/>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24" name="Circle: Hollow 23">
            <a:extLst>
              <a:ext uri="{FF2B5EF4-FFF2-40B4-BE49-F238E27FC236}">
                <a16:creationId xmlns="" xmlns:a16="http://schemas.microsoft.com/office/drawing/2014/main" id="{EBF49C44-3383-44DC-8036-8DC2B11ACB1A}"/>
              </a:ext>
            </a:extLst>
          </p:cNvPr>
          <p:cNvSpPr/>
          <p:nvPr userDrawn="1"/>
        </p:nvSpPr>
        <p:spPr>
          <a:xfrm>
            <a:off x="7798154" y="8494142"/>
            <a:ext cx="460956" cy="460956"/>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25" name="Circle: Hollow 24">
            <a:extLst>
              <a:ext uri="{FF2B5EF4-FFF2-40B4-BE49-F238E27FC236}">
                <a16:creationId xmlns="" xmlns:a16="http://schemas.microsoft.com/office/drawing/2014/main" id="{D46346EE-F1B7-4796-AFA9-AAE048AA3364}"/>
              </a:ext>
            </a:extLst>
          </p:cNvPr>
          <p:cNvSpPr/>
          <p:nvPr userDrawn="1"/>
        </p:nvSpPr>
        <p:spPr>
          <a:xfrm>
            <a:off x="13635773" y="568206"/>
            <a:ext cx="460956" cy="460956"/>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26" name="Circle: Hollow 25">
            <a:extLst>
              <a:ext uri="{FF2B5EF4-FFF2-40B4-BE49-F238E27FC236}">
                <a16:creationId xmlns="" xmlns:a16="http://schemas.microsoft.com/office/drawing/2014/main" id="{73E5F236-BD77-4630-A734-050F06B94A2D}"/>
              </a:ext>
            </a:extLst>
          </p:cNvPr>
          <p:cNvSpPr/>
          <p:nvPr userDrawn="1"/>
        </p:nvSpPr>
        <p:spPr>
          <a:xfrm>
            <a:off x="7107584" y="1094035"/>
            <a:ext cx="796280" cy="796280"/>
          </a:xfrm>
          <a:prstGeom prst="donut">
            <a:avLst>
              <a:gd name="adj" fmla="val 8809"/>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27" name="Circle: Hollow 26">
            <a:extLst>
              <a:ext uri="{FF2B5EF4-FFF2-40B4-BE49-F238E27FC236}">
                <a16:creationId xmlns="" xmlns:a16="http://schemas.microsoft.com/office/drawing/2014/main" id="{C89DEA56-42C4-43A8-B485-A905F2F9EF8D}"/>
              </a:ext>
            </a:extLst>
          </p:cNvPr>
          <p:cNvSpPr/>
          <p:nvPr userDrawn="1"/>
        </p:nvSpPr>
        <p:spPr>
          <a:xfrm>
            <a:off x="15750207" y="5826728"/>
            <a:ext cx="460956" cy="460956"/>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28" name="Circle: Hollow 27">
            <a:extLst>
              <a:ext uri="{FF2B5EF4-FFF2-40B4-BE49-F238E27FC236}">
                <a16:creationId xmlns="" xmlns:a16="http://schemas.microsoft.com/office/drawing/2014/main" id="{841ACCCA-100D-4216-8EA1-A5CC63045609}"/>
              </a:ext>
            </a:extLst>
          </p:cNvPr>
          <p:cNvSpPr/>
          <p:nvPr userDrawn="1"/>
        </p:nvSpPr>
        <p:spPr>
          <a:xfrm>
            <a:off x="14013155" y="9378108"/>
            <a:ext cx="460956" cy="460956"/>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29" name="Circle: Hollow 28">
            <a:extLst>
              <a:ext uri="{FF2B5EF4-FFF2-40B4-BE49-F238E27FC236}">
                <a16:creationId xmlns="" xmlns:a16="http://schemas.microsoft.com/office/drawing/2014/main" id="{35C224AA-96FF-425B-A723-6682BE2E1056}"/>
              </a:ext>
            </a:extLst>
          </p:cNvPr>
          <p:cNvSpPr/>
          <p:nvPr userDrawn="1"/>
        </p:nvSpPr>
        <p:spPr>
          <a:xfrm>
            <a:off x="1296848" y="5040140"/>
            <a:ext cx="796280" cy="796280"/>
          </a:xfrm>
          <a:prstGeom prst="donut">
            <a:avLst>
              <a:gd name="adj" fmla="val 8809"/>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0" name="Freeform: Shape 29">
            <a:extLst>
              <a:ext uri="{FF2B5EF4-FFF2-40B4-BE49-F238E27FC236}">
                <a16:creationId xmlns="" xmlns:a16="http://schemas.microsoft.com/office/drawing/2014/main" id="{3060D8E5-FE2C-4BE4-8D5F-4E1953E01D04}"/>
              </a:ext>
            </a:extLst>
          </p:cNvPr>
          <p:cNvSpPr/>
          <p:nvPr userDrawn="1"/>
        </p:nvSpPr>
        <p:spPr>
          <a:xfrm>
            <a:off x="4618679" y="-1658079"/>
            <a:ext cx="3620309" cy="3606890"/>
          </a:xfrm>
          <a:custGeom>
            <a:avLst/>
            <a:gdLst>
              <a:gd name="connsiteX0" fmla="*/ 1501721 w 2413539"/>
              <a:gd name="connsiteY0" fmla="*/ 0 h 2404593"/>
              <a:gd name="connsiteX1" fmla="*/ 2341348 w 2413539"/>
              <a:gd name="connsiteY1" fmla="*/ 256470 h 2404593"/>
              <a:gd name="connsiteX2" fmla="*/ 2413539 w 2413539"/>
              <a:gd name="connsiteY2" fmla="*/ 310454 h 2404593"/>
              <a:gd name="connsiteX3" fmla="*/ 303764 w 2413539"/>
              <a:gd name="connsiteY3" fmla="*/ 2404593 h 2404593"/>
              <a:gd name="connsiteX4" fmla="*/ 256470 w 2413539"/>
              <a:gd name="connsiteY4" fmla="*/ 2341348 h 2404593"/>
              <a:gd name="connsiteX5" fmla="*/ 0 w 2413539"/>
              <a:gd name="connsiteY5" fmla="*/ 1501721 h 2404593"/>
              <a:gd name="connsiteX6" fmla="*/ 1501721 w 2413539"/>
              <a:gd name="connsiteY6" fmla="*/ 0 h 240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539" h="2404593">
                <a:moveTo>
                  <a:pt x="1501721" y="0"/>
                </a:moveTo>
                <a:cubicBezTo>
                  <a:pt x="1812738" y="0"/>
                  <a:pt x="2101672" y="94548"/>
                  <a:pt x="2341348" y="256470"/>
                </a:cubicBezTo>
                <a:lnTo>
                  <a:pt x="2413539" y="310454"/>
                </a:lnTo>
                <a:lnTo>
                  <a:pt x="303764" y="2404593"/>
                </a:lnTo>
                <a:lnTo>
                  <a:pt x="256470" y="2341348"/>
                </a:lnTo>
                <a:cubicBezTo>
                  <a:pt x="94548" y="2101672"/>
                  <a:pt x="0" y="1812738"/>
                  <a:pt x="0" y="1501721"/>
                </a:cubicBezTo>
                <a:cubicBezTo>
                  <a:pt x="0" y="672343"/>
                  <a:pt x="672343" y="0"/>
                  <a:pt x="1501721" y="0"/>
                </a:cubicBezTo>
                <a:close/>
              </a:path>
            </a:pathLst>
          </a:cu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700"/>
          </a:p>
        </p:txBody>
      </p:sp>
    </p:spTree>
    <p:extLst>
      <p:ext uri="{BB962C8B-B14F-4D97-AF65-F5344CB8AC3E}">
        <p14:creationId xmlns:p14="http://schemas.microsoft.com/office/powerpoint/2010/main" val="3381363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gradFill>
          <a:gsLst>
            <a:gs pos="0">
              <a:schemeClr val="accent1"/>
            </a:gs>
            <a:gs pos="100000">
              <a:schemeClr val="accent4"/>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 xmlns:a16="http://schemas.microsoft.com/office/drawing/2014/main" id="{F5C830AA-5FA6-4CD4-AD75-FEFC4B01915A}"/>
              </a:ext>
            </a:extLst>
          </p:cNvPr>
          <p:cNvGrpSpPr/>
          <p:nvPr userDrawn="1"/>
        </p:nvGrpSpPr>
        <p:grpSpPr>
          <a:xfrm flipV="1">
            <a:off x="-2305083" y="-2212207"/>
            <a:ext cx="10451519" cy="14268287"/>
            <a:chOff x="-1484471" y="-860850"/>
            <a:chExt cx="6967679" cy="9512191"/>
          </a:xfrm>
        </p:grpSpPr>
        <p:grpSp>
          <p:nvGrpSpPr>
            <p:cNvPr id="2" name="Group 1">
              <a:extLst>
                <a:ext uri="{FF2B5EF4-FFF2-40B4-BE49-F238E27FC236}">
                  <a16:creationId xmlns="" xmlns:a16="http://schemas.microsoft.com/office/drawing/2014/main" id="{7CA2486D-8BCE-4F5C-8CAA-C5764F13D2C0}"/>
                </a:ext>
              </a:extLst>
            </p:cNvPr>
            <p:cNvGrpSpPr/>
            <p:nvPr userDrawn="1"/>
          </p:nvGrpSpPr>
          <p:grpSpPr>
            <a:xfrm rot="16200000">
              <a:off x="-1510142" y="1657990"/>
              <a:ext cx="7019022" cy="6967679"/>
              <a:chOff x="-1454130" y="-1334460"/>
              <a:chExt cx="7019022" cy="6967679"/>
            </a:xfrm>
          </p:grpSpPr>
          <p:sp>
            <p:nvSpPr>
              <p:cNvPr id="3" name="Oval 2">
                <a:extLst>
                  <a:ext uri="{FF2B5EF4-FFF2-40B4-BE49-F238E27FC236}">
                    <a16:creationId xmlns="" xmlns:a16="http://schemas.microsoft.com/office/drawing/2014/main" id="{BF71EB0B-9497-409F-8497-D05944EED268}"/>
                  </a:ext>
                </a:extLst>
              </p:cNvPr>
              <p:cNvSpPr/>
              <p:nvPr userDrawn="1"/>
            </p:nvSpPr>
            <p:spPr>
              <a:xfrm>
                <a:off x="-1166340" y="2200772"/>
                <a:ext cx="2393338" cy="2393338"/>
              </a:xfrm>
              <a:prstGeom prst="ellipse">
                <a:avLst/>
              </a:pr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4" name="Picture 3">
                <a:extLst>
                  <a:ext uri="{FF2B5EF4-FFF2-40B4-BE49-F238E27FC236}">
                    <a16:creationId xmlns="" xmlns:a16="http://schemas.microsoft.com/office/drawing/2014/main" id="{80DDDF61-AF37-4CDD-91B7-E8FD97EB7F24}"/>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8173" y="2092453"/>
                <a:ext cx="3734250" cy="3540766"/>
              </a:xfrm>
              <a:prstGeom prst="rect">
                <a:avLst/>
              </a:prstGeom>
            </p:spPr>
          </p:pic>
          <p:pic>
            <p:nvPicPr>
              <p:cNvPr id="5" name="Picture 4">
                <a:extLst>
                  <a:ext uri="{FF2B5EF4-FFF2-40B4-BE49-F238E27FC236}">
                    <a16:creationId xmlns="" xmlns:a16="http://schemas.microsoft.com/office/drawing/2014/main" id="{58756FA6-95F9-4A5F-8874-D3AE77F87B6C}"/>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54130" y="126244"/>
                <a:ext cx="3734250" cy="3540766"/>
              </a:xfrm>
              <a:prstGeom prst="rect">
                <a:avLst/>
              </a:prstGeom>
            </p:spPr>
          </p:pic>
          <p:pic>
            <p:nvPicPr>
              <p:cNvPr id="6" name="Picture 5">
                <a:extLst>
                  <a:ext uri="{FF2B5EF4-FFF2-40B4-BE49-F238E27FC236}">
                    <a16:creationId xmlns="" xmlns:a16="http://schemas.microsoft.com/office/drawing/2014/main" id="{652D9175-806D-444B-843C-8D6D1A2B8B48}"/>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830642" y="-1334460"/>
                <a:ext cx="3734250" cy="3540766"/>
              </a:xfrm>
              <a:prstGeom prst="rect">
                <a:avLst/>
              </a:prstGeom>
            </p:spPr>
          </p:pic>
          <p:sp>
            <p:nvSpPr>
              <p:cNvPr id="7" name="Rectangle: Rounded Corners 6">
                <a:extLst>
                  <a:ext uri="{FF2B5EF4-FFF2-40B4-BE49-F238E27FC236}">
                    <a16:creationId xmlns="" xmlns:a16="http://schemas.microsoft.com/office/drawing/2014/main" id="{9EE53EEA-8096-4336-BF8C-013228CF2A7B}"/>
                  </a:ext>
                </a:extLst>
              </p:cNvPr>
              <p:cNvSpPr/>
              <p:nvPr userDrawn="1"/>
            </p:nvSpPr>
            <p:spPr>
              <a:xfrm rot="2667893" flipH="1">
                <a:off x="3776991" y="-1279263"/>
                <a:ext cx="821603" cy="5108776"/>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tangle: Rounded Corners 7">
                <a:extLst>
                  <a:ext uri="{FF2B5EF4-FFF2-40B4-BE49-F238E27FC236}">
                    <a16:creationId xmlns="" xmlns:a16="http://schemas.microsoft.com/office/drawing/2014/main" id="{3540C4DE-A5C4-491B-85D8-7A083DE9DB85}"/>
                  </a:ext>
                </a:extLst>
              </p:cNvPr>
              <p:cNvSpPr/>
              <p:nvPr userDrawn="1"/>
            </p:nvSpPr>
            <p:spPr>
              <a:xfrm rot="2703270">
                <a:off x="2139106" y="-351276"/>
                <a:ext cx="47625" cy="292608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Rounded Corners 8">
                <a:extLst>
                  <a:ext uri="{FF2B5EF4-FFF2-40B4-BE49-F238E27FC236}">
                    <a16:creationId xmlns="" xmlns:a16="http://schemas.microsoft.com/office/drawing/2014/main" id="{3C197359-984C-46D0-8A51-B98CB1D4D2F3}"/>
                  </a:ext>
                </a:extLst>
              </p:cNvPr>
              <p:cNvSpPr/>
              <p:nvPr userDrawn="1"/>
            </p:nvSpPr>
            <p:spPr>
              <a:xfrm rot="2703270">
                <a:off x="533882" y="2762545"/>
                <a:ext cx="47625" cy="292608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Rounded Corners 9">
                <a:extLst>
                  <a:ext uri="{FF2B5EF4-FFF2-40B4-BE49-F238E27FC236}">
                    <a16:creationId xmlns="" xmlns:a16="http://schemas.microsoft.com/office/drawing/2014/main" id="{0413640F-302A-4F0D-BB79-E28A5E756CB0}"/>
                  </a:ext>
                </a:extLst>
              </p:cNvPr>
              <p:cNvSpPr/>
              <p:nvPr userDrawn="1"/>
            </p:nvSpPr>
            <p:spPr>
              <a:xfrm rot="2703270">
                <a:off x="295353" y="154282"/>
                <a:ext cx="47625" cy="1459734"/>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Circle: Hollow 11">
                <a:extLst>
                  <a:ext uri="{FF2B5EF4-FFF2-40B4-BE49-F238E27FC236}">
                    <a16:creationId xmlns="" xmlns:a16="http://schemas.microsoft.com/office/drawing/2014/main" id="{1F0A2C54-CDD2-4AED-8188-711E2B556ED7}"/>
                  </a:ext>
                </a:extLst>
              </p:cNvPr>
              <p:cNvSpPr/>
              <p:nvPr userDrawn="1"/>
            </p:nvSpPr>
            <p:spPr>
              <a:xfrm>
                <a:off x="2747827" y="1763993"/>
                <a:ext cx="307304" cy="307304"/>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13" name="Circle: Hollow 12">
                <a:extLst>
                  <a:ext uri="{FF2B5EF4-FFF2-40B4-BE49-F238E27FC236}">
                    <a16:creationId xmlns="" xmlns:a16="http://schemas.microsoft.com/office/drawing/2014/main" id="{75ED3DF4-C9D6-4BB6-A2B9-E5CA4FA70BFB}"/>
                  </a:ext>
                </a:extLst>
              </p:cNvPr>
              <p:cNvSpPr/>
              <p:nvPr userDrawn="1"/>
            </p:nvSpPr>
            <p:spPr>
              <a:xfrm>
                <a:off x="3350683" y="647436"/>
                <a:ext cx="530853" cy="530853"/>
              </a:xfrm>
              <a:prstGeom prst="donut">
                <a:avLst>
                  <a:gd name="adj" fmla="val 8809"/>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14" name="Circle: Hollow 13">
                <a:extLst>
                  <a:ext uri="{FF2B5EF4-FFF2-40B4-BE49-F238E27FC236}">
                    <a16:creationId xmlns="" xmlns:a16="http://schemas.microsoft.com/office/drawing/2014/main" id="{6ADB9004-20CC-4775-A94C-01AF85407695}"/>
                  </a:ext>
                </a:extLst>
              </p:cNvPr>
              <p:cNvSpPr/>
              <p:nvPr userDrawn="1"/>
            </p:nvSpPr>
            <p:spPr>
              <a:xfrm>
                <a:off x="366049" y="2564860"/>
                <a:ext cx="530853" cy="530853"/>
              </a:xfrm>
              <a:prstGeom prst="donut">
                <a:avLst>
                  <a:gd name="adj" fmla="val 8809"/>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15" name="Freeform: Shape 14">
                <a:extLst>
                  <a:ext uri="{FF2B5EF4-FFF2-40B4-BE49-F238E27FC236}">
                    <a16:creationId xmlns="" xmlns:a16="http://schemas.microsoft.com/office/drawing/2014/main" id="{BAE17066-8B58-479D-ADC0-C0AE3E0C1818}"/>
                  </a:ext>
                </a:extLst>
              </p:cNvPr>
              <p:cNvSpPr/>
              <p:nvPr userDrawn="1"/>
            </p:nvSpPr>
            <p:spPr>
              <a:xfrm>
                <a:off x="2248959" y="-1025564"/>
                <a:ext cx="2413539" cy="2404593"/>
              </a:xfrm>
              <a:custGeom>
                <a:avLst/>
                <a:gdLst>
                  <a:gd name="connsiteX0" fmla="*/ 1501721 w 2413539"/>
                  <a:gd name="connsiteY0" fmla="*/ 0 h 2404593"/>
                  <a:gd name="connsiteX1" fmla="*/ 2341348 w 2413539"/>
                  <a:gd name="connsiteY1" fmla="*/ 256470 h 2404593"/>
                  <a:gd name="connsiteX2" fmla="*/ 2413539 w 2413539"/>
                  <a:gd name="connsiteY2" fmla="*/ 310454 h 2404593"/>
                  <a:gd name="connsiteX3" fmla="*/ 303764 w 2413539"/>
                  <a:gd name="connsiteY3" fmla="*/ 2404593 h 2404593"/>
                  <a:gd name="connsiteX4" fmla="*/ 256470 w 2413539"/>
                  <a:gd name="connsiteY4" fmla="*/ 2341348 h 2404593"/>
                  <a:gd name="connsiteX5" fmla="*/ 0 w 2413539"/>
                  <a:gd name="connsiteY5" fmla="*/ 1501721 h 2404593"/>
                  <a:gd name="connsiteX6" fmla="*/ 1501721 w 2413539"/>
                  <a:gd name="connsiteY6" fmla="*/ 0 h 240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539" h="2404593">
                    <a:moveTo>
                      <a:pt x="1501721" y="0"/>
                    </a:moveTo>
                    <a:cubicBezTo>
                      <a:pt x="1812738" y="0"/>
                      <a:pt x="2101672" y="94548"/>
                      <a:pt x="2341348" y="256470"/>
                    </a:cubicBezTo>
                    <a:lnTo>
                      <a:pt x="2413539" y="310454"/>
                    </a:lnTo>
                    <a:lnTo>
                      <a:pt x="303764" y="2404593"/>
                    </a:lnTo>
                    <a:lnTo>
                      <a:pt x="256470" y="2341348"/>
                    </a:lnTo>
                    <a:cubicBezTo>
                      <a:pt x="94548" y="2101672"/>
                      <a:pt x="0" y="1812738"/>
                      <a:pt x="0" y="1501721"/>
                    </a:cubicBezTo>
                    <a:cubicBezTo>
                      <a:pt x="0" y="672343"/>
                      <a:pt x="672343" y="0"/>
                      <a:pt x="1501721" y="0"/>
                    </a:cubicBezTo>
                    <a:close/>
                  </a:path>
                </a:pathLst>
              </a:cu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700"/>
              </a:p>
            </p:txBody>
          </p:sp>
        </p:grpSp>
        <p:grpSp>
          <p:nvGrpSpPr>
            <p:cNvPr id="23" name="Group 22">
              <a:extLst>
                <a:ext uri="{FF2B5EF4-FFF2-40B4-BE49-F238E27FC236}">
                  <a16:creationId xmlns="" xmlns:a16="http://schemas.microsoft.com/office/drawing/2014/main" id="{577B0D4A-E3C1-4B7D-8088-814C22F0A19F}"/>
                </a:ext>
              </a:extLst>
            </p:cNvPr>
            <p:cNvGrpSpPr/>
            <p:nvPr userDrawn="1"/>
          </p:nvGrpSpPr>
          <p:grpSpPr>
            <a:xfrm rot="5400000">
              <a:off x="-325146" y="-952329"/>
              <a:ext cx="3348144" cy="3531102"/>
              <a:chOff x="733347" y="4234870"/>
              <a:chExt cx="3348144" cy="3531102"/>
            </a:xfrm>
          </p:grpSpPr>
          <p:pic>
            <p:nvPicPr>
              <p:cNvPr id="16" name="Picture 15">
                <a:extLst>
                  <a:ext uri="{FF2B5EF4-FFF2-40B4-BE49-F238E27FC236}">
                    <a16:creationId xmlns="" xmlns:a16="http://schemas.microsoft.com/office/drawing/2014/main" id="{91FEE50B-8E3D-46B2-8EA0-62CF7EFC67DF}"/>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41868" y="4326349"/>
                <a:ext cx="3531102" cy="3348144"/>
              </a:xfrm>
              <a:prstGeom prst="rect">
                <a:avLst/>
              </a:prstGeom>
            </p:spPr>
          </p:pic>
          <p:sp>
            <p:nvSpPr>
              <p:cNvPr id="17" name="Circle: Hollow 16">
                <a:extLst>
                  <a:ext uri="{FF2B5EF4-FFF2-40B4-BE49-F238E27FC236}">
                    <a16:creationId xmlns="" xmlns:a16="http://schemas.microsoft.com/office/drawing/2014/main" id="{85B9006B-48FC-4507-B2E2-05BA6E61F230}"/>
                  </a:ext>
                </a:extLst>
              </p:cNvPr>
              <p:cNvSpPr/>
              <p:nvPr userDrawn="1"/>
            </p:nvSpPr>
            <p:spPr>
              <a:xfrm rot="5400000">
                <a:off x="2094522" y="6103468"/>
                <a:ext cx="307304" cy="307304"/>
              </a:xfrm>
              <a:prstGeom prst="donut">
                <a:avLst>
                  <a:gd name="adj" fmla="val 12398"/>
                </a:avLst>
              </a:prstGeom>
              <a:gradFill flip="none" rotWithShape="1">
                <a:gsLst>
                  <a:gs pos="0">
                    <a:schemeClr val="accent1">
                      <a:alpha val="50000"/>
                    </a:schemeClr>
                  </a:gs>
                  <a:gs pos="100000">
                    <a:schemeClr val="accent1">
                      <a:lumMod val="75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19" name="Freeform: Shape 18">
                <a:extLst>
                  <a:ext uri="{FF2B5EF4-FFF2-40B4-BE49-F238E27FC236}">
                    <a16:creationId xmlns="" xmlns:a16="http://schemas.microsoft.com/office/drawing/2014/main" id="{F8FD8C2B-CF95-4359-8C9B-66F6DEF41BC2}"/>
                  </a:ext>
                </a:extLst>
              </p:cNvPr>
              <p:cNvSpPr/>
              <p:nvPr userDrawn="1"/>
            </p:nvSpPr>
            <p:spPr>
              <a:xfrm rot="5400000">
                <a:off x="1829106" y="5091582"/>
                <a:ext cx="1761493" cy="1758422"/>
              </a:xfrm>
              <a:custGeom>
                <a:avLst/>
                <a:gdLst>
                  <a:gd name="connsiteX0" fmla="*/ 1196669 w 1761493"/>
                  <a:gd name="connsiteY0" fmla="*/ 0 h 1758422"/>
                  <a:gd name="connsiteX1" fmla="*/ 1662467 w 1761493"/>
                  <a:gd name="connsiteY1" fmla="*/ 94040 h 1758422"/>
                  <a:gd name="connsiteX2" fmla="*/ 1761493 w 1761493"/>
                  <a:gd name="connsiteY2" fmla="*/ 141744 h 1758422"/>
                  <a:gd name="connsiteX3" fmla="*/ 140264 w 1761493"/>
                  <a:gd name="connsiteY3" fmla="*/ 1758422 h 1758422"/>
                  <a:gd name="connsiteX4" fmla="*/ 94040 w 1761493"/>
                  <a:gd name="connsiteY4" fmla="*/ 1662467 h 1758422"/>
                  <a:gd name="connsiteX5" fmla="*/ 0 w 1761493"/>
                  <a:gd name="connsiteY5" fmla="*/ 1196669 h 1758422"/>
                  <a:gd name="connsiteX6" fmla="*/ 1196669 w 1761493"/>
                  <a:gd name="connsiteY6" fmla="*/ 0 h 175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493" h="1758422">
                    <a:moveTo>
                      <a:pt x="1196669" y="0"/>
                    </a:moveTo>
                    <a:cubicBezTo>
                      <a:pt x="1361895" y="0"/>
                      <a:pt x="1519299" y="33486"/>
                      <a:pt x="1662467" y="94040"/>
                    </a:cubicBezTo>
                    <a:lnTo>
                      <a:pt x="1761493" y="141744"/>
                    </a:lnTo>
                    <a:lnTo>
                      <a:pt x="140264" y="1758422"/>
                    </a:lnTo>
                    <a:lnTo>
                      <a:pt x="94040" y="1662467"/>
                    </a:lnTo>
                    <a:cubicBezTo>
                      <a:pt x="33486" y="1519299"/>
                      <a:pt x="0" y="1361895"/>
                      <a:pt x="0" y="1196669"/>
                    </a:cubicBezTo>
                    <a:cubicBezTo>
                      <a:pt x="0" y="535767"/>
                      <a:pt x="535767" y="0"/>
                      <a:pt x="1196669" y="0"/>
                    </a:cubicBezTo>
                    <a:close/>
                  </a:path>
                </a:pathLst>
              </a:custGeom>
              <a:gradFill flip="none" rotWithShape="1">
                <a:gsLst>
                  <a:gs pos="0">
                    <a:schemeClr val="accent1">
                      <a:alpha val="40000"/>
                    </a:schemeClr>
                  </a:gs>
                  <a:gs pos="100000">
                    <a:schemeClr val="accent4">
                      <a:alpha val="40000"/>
                    </a:schemeClr>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700"/>
              </a:p>
            </p:txBody>
          </p:sp>
          <p:sp>
            <p:nvSpPr>
              <p:cNvPr id="21" name="Rectangle: Rounded Corners 20">
                <a:extLst>
                  <a:ext uri="{FF2B5EF4-FFF2-40B4-BE49-F238E27FC236}">
                    <a16:creationId xmlns="" xmlns:a16="http://schemas.microsoft.com/office/drawing/2014/main" id="{B07CB7B1-F420-416D-8B5A-CDA12EF282E8}"/>
                  </a:ext>
                </a:extLst>
              </p:cNvPr>
              <p:cNvSpPr/>
              <p:nvPr userDrawn="1"/>
            </p:nvSpPr>
            <p:spPr>
              <a:xfrm rot="8103270">
                <a:off x="3096259" y="4960806"/>
                <a:ext cx="47625" cy="2194560"/>
              </a:xfrm>
              <a:prstGeom prst="roundRect">
                <a:avLst>
                  <a:gd name="adj" fmla="val 50000"/>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spTree>
    <p:extLst>
      <p:ext uri="{BB962C8B-B14F-4D97-AF65-F5344CB8AC3E}">
        <p14:creationId xmlns:p14="http://schemas.microsoft.com/office/powerpoint/2010/main" val="15601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485294" y="498724"/>
            <a:ext cx="17359796" cy="1086371"/>
          </a:xfrm>
          <a:prstGeom prst="rect">
            <a:avLst/>
          </a:prstGeom>
        </p:spPr>
        <p:txBody>
          <a:bodyPr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849085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485294" y="185217"/>
            <a:ext cx="17359796" cy="1086371"/>
          </a:xfrm>
          <a:prstGeom prst="rect">
            <a:avLst/>
          </a:prstGeom>
        </p:spPr>
        <p:txBody>
          <a:bodyPr anchor="ctr"/>
          <a:lstStyle>
            <a:lvl1pPr marL="0" indent="0" algn="ctr">
              <a:buNone/>
              <a:defRPr sz="81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531016" y="1697387"/>
            <a:ext cx="5341151" cy="810384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7"/>
          </a:p>
        </p:txBody>
      </p:sp>
      <p:sp>
        <p:nvSpPr>
          <p:cNvPr id="4" name="Rounded Rectangle 3"/>
          <p:cNvSpPr/>
          <p:nvPr userDrawn="1"/>
        </p:nvSpPr>
        <p:spPr>
          <a:xfrm>
            <a:off x="797900" y="2021250"/>
            <a:ext cx="230802" cy="75228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7">
              <a:solidFill>
                <a:schemeClr val="bg1"/>
              </a:solidFill>
            </a:endParaRPr>
          </a:p>
        </p:txBody>
      </p:sp>
      <p:sp>
        <p:nvSpPr>
          <p:cNvPr id="5" name="Half Frame 4"/>
          <p:cNvSpPr/>
          <p:nvPr userDrawn="1"/>
        </p:nvSpPr>
        <p:spPr>
          <a:xfrm rot="5400000">
            <a:off x="4585766" y="1914980"/>
            <a:ext cx="1028774" cy="1027722"/>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7">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1067556" y="2478906"/>
            <a:ext cx="3348372" cy="738664"/>
          </a:xfrm>
          <a:prstGeom prst="rect">
            <a:avLst/>
          </a:prstGeom>
          <a:noFill/>
        </p:spPr>
        <p:txBody>
          <a:bodyPr wrap="square" rtlCol="0" anchor="ctr">
            <a:spAutoFit/>
          </a:bodyPr>
          <a:lstStyle/>
          <a:p>
            <a:r>
              <a:rPr lang="en-US" altLang="ko-KR" sz="2100" b="1" dirty="0">
                <a:solidFill>
                  <a:schemeClr val="bg1"/>
                </a:solidFill>
                <a:latin typeface="Arial" pitchFamily="34" charset="0"/>
                <a:cs typeface="Arial" pitchFamily="34" charset="0"/>
              </a:rPr>
              <a:t>You can Resize without losing quality</a:t>
            </a:r>
            <a:endParaRPr lang="ko-KR" altLang="en-US" sz="21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1067556" y="3214280"/>
            <a:ext cx="3348372" cy="1061829"/>
          </a:xfrm>
          <a:prstGeom prst="rect">
            <a:avLst/>
          </a:prstGeom>
          <a:noFill/>
        </p:spPr>
        <p:txBody>
          <a:bodyPr wrap="square" rtlCol="0" anchor="ctr">
            <a:spAutoFit/>
          </a:bodyPr>
          <a:lstStyle/>
          <a:p>
            <a:r>
              <a:rPr lang="en-US" altLang="ko-KR" sz="2100" b="1" dirty="0">
                <a:solidFill>
                  <a:schemeClr val="bg1"/>
                </a:solidFill>
                <a:latin typeface="Arial" pitchFamily="34" charset="0"/>
                <a:cs typeface="Arial" pitchFamily="34" charset="0"/>
              </a:rPr>
              <a:t>You can Change Fill Color &amp;</a:t>
            </a:r>
          </a:p>
          <a:p>
            <a:r>
              <a:rPr lang="en-US" altLang="ko-KR" sz="2100" b="1" dirty="0">
                <a:solidFill>
                  <a:schemeClr val="bg1"/>
                </a:solidFill>
                <a:latin typeface="Arial" pitchFamily="34" charset="0"/>
                <a:cs typeface="Arial" pitchFamily="34" charset="0"/>
              </a:rPr>
              <a:t>Line Color</a:t>
            </a:r>
            <a:endParaRPr lang="ko-KR" altLang="en-US" sz="21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1081844" y="8735741"/>
            <a:ext cx="3348000" cy="415498"/>
          </a:xfrm>
          <a:prstGeom prst="rect">
            <a:avLst/>
          </a:prstGeom>
          <a:noFill/>
        </p:spPr>
        <p:txBody>
          <a:bodyPr wrap="square" rtlCol="0" anchor="ctr">
            <a:spAutoFit/>
          </a:bodyPr>
          <a:lstStyle/>
          <a:p>
            <a:r>
              <a:rPr lang="en-US" altLang="ko-KR" sz="2100" dirty="0">
                <a:solidFill>
                  <a:schemeClr val="bg1"/>
                </a:solidFill>
                <a:latin typeface="Arial" pitchFamily="34" charset="0"/>
                <a:cs typeface="Arial" pitchFamily="34" charset="0"/>
              </a:rPr>
              <a:t>www.allppt.com</a:t>
            </a:r>
            <a:endParaRPr lang="ko-KR" altLang="en-US" sz="21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1081844" y="6698570"/>
            <a:ext cx="4075944" cy="2031325"/>
          </a:xfrm>
          <a:prstGeom prst="rect">
            <a:avLst/>
          </a:prstGeom>
          <a:noFill/>
        </p:spPr>
        <p:txBody>
          <a:bodyPr wrap="square" rtlCol="0" anchor="ctr">
            <a:spAutoFit/>
          </a:bodyPr>
          <a:lstStyle/>
          <a:p>
            <a:r>
              <a:rPr lang="en-US" altLang="ko-KR" sz="4200" b="1" dirty="0">
                <a:solidFill>
                  <a:schemeClr val="bg1"/>
                </a:solidFill>
                <a:latin typeface="+mn-lt"/>
                <a:ea typeface="+mn-ea"/>
                <a:cs typeface="Arial" pitchFamily="34" charset="0"/>
              </a:rPr>
              <a:t>FREE </a:t>
            </a:r>
          </a:p>
          <a:p>
            <a:r>
              <a:rPr lang="en-US" altLang="ko-KR" sz="42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91882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5" name="投影片編號版面配置區 4"/>
          <p:cNvSpPr>
            <a:spLocks noGrp="1"/>
          </p:cNvSpPr>
          <p:nvPr>
            <p:ph type="sldNum" sz="quarter" idx="12"/>
          </p:nvPr>
        </p:nvSpPr>
        <p:spPr>
          <a:xfrm>
            <a:off x="16002000" y="9791700"/>
            <a:ext cx="2133600"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137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0"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963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18.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0.png"/><Relationship Id="rId3" Type="http://schemas.openxmlformats.org/officeDocument/2006/relationships/image" Target="../media/image15.png"/><Relationship Id="rId7" Type="http://schemas.openxmlformats.org/officeDocument/2006/relationships/image" Target="../media/image37.png"/><Relationship Id="rId12"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39.png"/><Relationship Id="rId5" Type="http://schemas.openxmlformats.org/officeDocument/2006/relationships/image" Target="../media/image35.png"/><Relationship Id="rId10" Type="http://schemas.microsoft.com/office/2007/relationships/hdphoto" Target="../media/hdphoto2.wdp"/><Relationship Id="rId4" Type="http://schemas.openxmlformats.org/officeDocument/2006/relationships/image" Target="../media/image22.svg"/><Relationship Id="rId9" Type="http://schemas.openxmlformats.org/officeDocument/2006/relationships/image" Target="../media/image38.png"/><Relationship Id="rId14"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image" Target="../media/image20.sv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png"/><Relationship Id="rId3" Type="http://schemas.openxmlformats.org/officeDocument/2006/relationships/image" Target="../media/image15.png"/><Relationship Id="rId7" Type="http://schemas.openxmlformats.org/officeDocument/2006/relationships/image" Target="../media/image42.png"/><Relationship Id="rId12"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5.png"/><Relationship Id="rId5" Type="http://schemas.openxmlformats.org/officeDocument/2006/relationships/image" Target="../media/image19.png"/><Relationship Id="rId10" Type="http://schemas.openxmlformats.org/officeDocument/2006/relationships/image" Target="../media/image20.png"/><Relationship Id="rId4" Type="http://schemas.openxmlformats.org/officeDocument/2006/relationships/image" Target="../media/image22.sv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18.png"/><Relationship Id="rId4" Type="http://schemas.openxmlformats.org/officeDocument/2006/relationships/image" Target="../media/image20.sv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49.png"/><Relationship Id="rId5" Type="http://schemas.openxmlformats.org/officeDocument/2006/relationships/image" Target="../media/image16.png"/><Relationship Id="rId10" Type="http://schemas.openxmlformats.org/officeDocument/2006/relationships/image" Target="../media/image46.png"/><Relationship Id="rId4" Type="http://schemas.openxmlformats.org/officeDocument/2006/relationships/image" Target="../media/image22.svg"/><Relationship Id="rId9"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5.png"/><Relationship Id="rId7"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2.svg"/><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4.png"/><Relationship Id="rId4" Type="http://schemas.openxmlformats.org/officeDocument/2006/relationships/image" Target="../media/image64.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16.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20.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9.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0.sv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446458" y="3250949"/>
            <a:ext cx="2544433" cy="2544433"/>
          </a:xfrm>
          <a:custGeom>
            <a:avLst/>
            <a:gdLst/>
            <a:ahLst/>
            <a:cxnLst/>
            <a:rect l="l" t="t" r="r" b="b"/>
            <a:pathLst>
              <a:path w="2544433" h="2544433">
                <a:moveTo>
                  <a:pt x="0" y="0"/>
                </a:moveTo>
                <a:lnTo>
                  <a:pt x="2544432" y="0"/>
                </a:lnTo>
                <a:lnTo>
                  <a:pt x="2544432" y="2544433"/>
                </a:lnTo>
                <a:lnTo>
                  <a:pt x="0" y="254443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5" name="Group 5"/>
          <p:cNvGrpSpPr/>
          <p:nvPr/>
        </p:nvGrpSpPr>
        <p:grpSpPr>
          <a:xfrm>
            <a:off x="-1136521" y="3307946"/>
            <a:ext cx="2594369" cy="4588246"/>
            <a:chOff x="0" y="0"/>
            <a:chExt cx="683291" cy="1208427"/>
          </a:xfrm>
        </p:grpSpPr>
        <p:sp>
          <p:nvSpPr>
            <p:cNvPr id="6" name="Freeform 6"/>
            <p:cNvSpPr/>
            <p:nvPr/>
          </p:nvSpPr>
          <p:spPr>
            <a:xfrm>
              <a:off x="0" y="0"/>
              <a:ext cx="683291" cy="1208427"/>
            </a:xfrm>
            <a:custGeom>
              <a:avLst/>
              <a:gdLst/>
              <a:ahLst/>
              <a:cxnLst/>
              <a:rect l="l" t="t" r="r" b="b"/>
              <a:pathLst>
                <a:path w="683291" h="1208427">
                  <a:moveTo>
                    <a:pt x="152190" y="0"/>
                  </a:moveTo>
                  <a:lnTo>
                    <a:pt x="531100" y="0"/>
                  </a:lnTo>
                  <a:cubicBezTo>
                    <a:pt x="571464" y="0"/>
                    <a:pt x="610174" y="16034"/>
                    <a:pt x="638715" y="44576"/>
                  </a:cubicBezTo>
                  <a:cubicBezTo>
                    <a:pt x="667256" y="73117"/>
                    <a:pt x="683291" y="111827"/>
                    <a:pt x="683291" y="152190"/>
                  </a:cubicBezTo>
                  <a:lnTo>
                    <a:pt x="683291" y="1056237"/>
                  </a:lnTo>
                  <a:cubicBezTo>
                    <a:pt x="683291" y="1096600"/>
                    <a:pt x="667256" y="1135310"/>
                    <a:pt x="638715" y="1163852"/>
                  </a:cubicBezTo>
                  <a:cubicBezTo>
                    <a:pt x="610174" y="1192393"/>
                    <a:pt x="571464" y="1208427"/>
                    <a:pt x="531100" y="1208427"/>
                  </a:cubicBezTo>
                  <a:lnTo>
                    <a:pt x="152190" y="1208427"/>
                  </a:lnTo>
                  <a:cubicBezTo>
                    <a:pt x="111827" y="1208427"/>
                    <a:pt x="73117" y="1192393"/>
                    <a:pt x="44576" y="1163852"/>
                  </a:cubicBezTo>
                  <a:cubicBezTo>
                    <a:pt x="16034" y="1135310"/>
                    <a:pt x="0" y="1096600"/>
                    <a:pt x="0" y="1056237"/>
                  </a:cubicBezTo>
                  <a:lnTo>
                    <a:pt x="0" y="152190"/>
                  </a:lnTo>
                  <a:cubicBezTo>
                    <a:pt x="0" y="111827"/>
                    <a:pt x="16034" y="73117"/>
                    <a:pt x="44576" y="44576"/>
                  </a:cubicBezTo>
                  <a:cubicBezTo>
                    <a:pt x="73117" y="16034"/>
                    <a:pt x="111827" y="0"/>
                    <a:pt x="152190" y="0"/>
                  </a:cubicBezTo>
                  <a:close/>
                </a:path>
              </a:pathLst>
            </a:custGeom>
            <a:solidFill>
              <a:srgbClr val="5188CC"/>
            </a:solidFill>
          </p:spPr>
        </p:sp>
        <p:sp>
          <p:nvSpPr>
            <p:cNvPr id="7" name="TextBox 7"/>
            <p:cNvSpPr txBox="1"/>
            <p:nvPr/>
          </p:nvSpPr>
          <p:spPr>
            <a:xfrm>
              <a:off x="0" y="-47625"/>
              <a:ext cx="683291" cy="1256052"/>
            </a:xfrm>
            <a:prstGeom prst="rect">
              <a:avLst/>
            </a:prstGeom>
          </p:spPr>
          <p:txBody>
            <a:bodyPr lIns="50800" tIns="50800" rIns="50800" bIns="50800" rtlCol="0" anchor="ctr"/>
            <a:lstStyle/>
            <a:p>
              <a:pPr algn="ctr">
                <a:lnSpc>
                  <a:spcPts val="2800"/>
                </a:lnSpc>
              </a:pPr>
              <a:endParaRPr/>
            </a:p>
          </p:txBody>
        </p:sp>
      </p:grpSp>
      <p:sp>
        <p:nvSpPr>
          <p:cNvPr id="12" name="Freeform 12"/>
          <p:cNvSpPr/>
          <p:nvPr/>
        </p:nvSpPr>
        <p:spPr>
          <a:xfrm>
            <a:off x="1028700" y="-252231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Freeform 13"/>
          <p:cNvSpPr/>
          <p:nvPr/>
        </p:nvSpPr>
        <p:spPr>
          <a:xfrm>
            <a:off x="12935667" y="3876201"/>
            <a:ext cx="1025128" cy="1025128"/>
          </a:xfrm>
          <a:custGeom>
            <a:avLst/>
            <a:gdLst/>
            <a:ahLst/>
            <a:cxnLst/>
            <a:rect l="l" t="t" r="r" b="b"/>
            <a:pathLst>
              <a:path w="1025128" h="1025128">
                <a:moveTo>
                  <a:pt x="0" y="0"/>
                </a:moveTo>
                <a:lnTo>
                  <a:pt x="1025127" y="0"/>
                </a:lnTo>
                <a:lnTo>
                  <a:pt x="1025127" y="1025127"/>
                </a:lnTo>
                <a:lnTo>
                  <a:pt x="0" y="102512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4" name="Freeform 14"/>
          <p:cNvSpPr/>
          <p:nvPr/>
        </p:nvSpPr>
        <p:spPr>
          <a:xfrm>
            <a:off x="10449770" y="824861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5" name="TextBox 15"/>
          <p:cNvSpPr txBox="1"/>
          <p:nvPr/>
        </p:nvSpPr>
        <p:spPr>
          <a:xfrm>
            <a:off x="1752600" y="4519018"/>
            <a:ext cx="11373164" cy="1354217"/>
          </a:xfrm>
          <a:prstGeom prst="rect">
            <a:avLst/>
          </a:prstGeom>
        </p:spPr>
        <p:txBody>
          <a:bodyPr wrap="square" lIns="0" tIns="0" rIns="0" bIns="0" rtlCol="0" anchor="t">
            <a:spAutoFit/>
          </a:bodyPr>
          <a:lstStyle/>
          <a:p>
            <a:pPr algn="l"/>
            <a:r>
              <a:rPr lang="zh-TW" altLang="en-US" sz="8800" b="1" dirty="0">
                <a:solidFill>
                  <a:srgbClr val="0E2F5F"/>
                </a:solidFill>
                <a:latin typeface="微軟正黑體" panose="020B0604030504040204" pitchFamily="34" charset="-120"/>
                <a:ea typeface="微軟正黑體" panose="020B0604030504040204" pitchFamily="34" charset="-120"/>
                <a:cs typeface="Barlow Condensed Heavy"/>
                <a:sym typeface="Barlow Condensed Heavy"/>
              </a:rPr>
              <a:t>公益揭弊者保護法簡介</a:t>
            </a:r>
            <a:endParaRPr lang="en-US" sz="8800" b="1" dirty="0">
              <a:solidFill>
                <a:srgbClr val="0E2F5F"/>
              </a:solidFill>
              <a:latin typeface="微軟正黑體" panose="020B0604030504040204" pitchFamily="34" charset="-120"/>
              <a:ea typeface="微軟正黑體" panose="020B0604030504040204" pitchFamily="34" charset="-120"/>
              <a:cs typeface="Barlow Condensed Heavy"/>
              <a:sym typeface="Barlow Condensed Heavy"/>
            </a:endParaRPr>
          </a:p>
        </p:txBody>
      </p:sp>
      <p:sp>
        <p:nvSpPr>
          <p:cNvPr id="16" name="Freeform 16"/>
          <p:cNvSpPr/>
          <p:nvPr/>
        </p:nvSpPr>
        <p:spPr>
          <a:xfrm>
            <a:off x="13746486" y="2968555"/>
            <a:ext cx="806841" cy="564789"/>
          </a:xfrm>
          <a:custGeom>
            <a:avLst/>
            <a:gdLst/>
            <a:ahLst/>
            <a:cxnLst/>
            <a:rect l="l" t="t" r="r" b="b"/>
            <a:pathLst>
              <a:path w="806841" h="564789">
                <a:moveTo>
                  <a:pt x="0" y="0"/>
                </a:moveTo>
                <a:lnTo>
                  <a:pt x="806840" y="0"/>
                </a:lnTo>
                <a:lnTo>
                  <a:pt x="806840" y="564788"/>
                </a:lnTo>
                <a:lnTo>
                  <a:pt x="0" y="56478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9" name="Freeform 19"/>
          <p:cNvSpPr/>
          <p:nvPr/>
        </p:nvSpPr>
        <p:spPr>
          <a:xfrm>
            <a:off x="2412807" y="8799767"/>
            <a:ext cx="1483489" cy="458533"/>
          </a:xfrm>
          <a:custGeom>
            <a:avLst/>
            <a:gdLst/>
            <a:ahLst/>
            <a:cxnLst/>
            <a:rect l="l" t="t" r="r" b="b"/>
            <a:pathLst>
              <a:path w="1483489" h="458533">
                <a:moveTo>
                  <a:pt x="0" y="0"/>
                </a:moveTo>
                <a:lnTo>
                  <a:pt x="1483489" y="0"/>
                </a:lnTo>
                <a:lnTo>
                  <a:pt x="1483489" y="458533"/>
                </a:lnTo>
                <a:lnTo>
                  <a:pt x="0" y="45853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grpSp>
        <p:nvGrpSpPr>
          <p:cNvPr id="29" name="群組 28"/>
          <p:cNvGrpSpPr/>
          <p:nvPr/>
        </p:nvGrpSpPr>
        <p:grpSpPr>
          <a:xfrm>
            <a:off x="13411200" y="5627469"/>
            <a:ext cx="5334000" cy="5245257"/>
            <a:chOff x="13106400" y="5001363"/>
            <a:chExt cx="5334000" cy="5245257"/>
          </a:xfrm>
        </p:grpSpPr>
        <p:sp>
          <p:nvSpPr>
            <p:cNvPr id="27" name="AutoShape 5"/>
            <p:cNvSpPr/>
            <p:nvPr/>
          </p:nvSpPr>
          <p:spPr>
            <a:xfrm>
              <a:off x="17526000" y="5001363"/>
              <a:ext cx="914400" cy="4926231"/>
            </a:xfrm>
            <a:prstGeom prst="rect">
              <a:avLst/>
            </a:prstGeom>
            <a:solidFill>
              <a:srgbClr val="5188CC"/>
            </a:solidFill>
          </p:spPr>
        </p:sp>
        <p:sp>
          <p:nvSpPr>
            <p:cNvPr id="28" name="AutoShape 5"/>
            <p:cNvSpPr/>
            <p:nvPr/>
          </p:nvSpPr>
          <p:spPr>
            <a:xfrm rot="5400000">
              <a:off x="15423388" y="7229608"/>
              <a:ext cx="700024" cy="5334000"/>
            </a:xfrm>
            <a:prstGeom prst="rect">
              <a:avLst/>
            </a:prstGeom>
            <a:solidFill>
              <a:srgbClr val="5188CC"/>
            </a:solidFill>
          </p:spPr>
        </p:sp>
      </p:grpSp>
      <p:grpSp>
        <p:nvGrpSpPr>
          <p:cNvPr id="35" name="群組 34"/>
          <p:cNvGrpSpPr/>
          <p:nvPr/>
        </p:nvGrpSpPr>
        <p:grpSpPr>
          <a:xfrm>
            <a:off x="15423729" y="656036"/>
            <a:ext cx="1789614" cy="829864"/>
            <a:chOff x="15972039" y="656036"/>
            <a:chExt cx="1241303" cy="575606"/>
          </a:xfrm>
        </p:grpSpPr>
        <p:grpSp>
          <p:nvGrpSpPr>
            <p:cNvPr id="31" name="Group 13"/>
            <p:cNvGrpSpPr/>
            <p:nvPr/>
          </p:nvGrpSpPr>
          <p:grpSpPr>
            <a:xfrm>
              <a:off x="15972039" y="656036"/>
              <a:ext cx="1241303" cy="575606"/>
              <a:chOff x="0" y="0"/>
              <a:chExt cx="326928" cy="151600"/>
            </a:xfrm>
          </p:grpSpPr>
          <p:sp>
            <p:nvSpPr>
              <p:cNvPr id="32" name="Freeform 14"/>
              <p:cNvSpPr/>
              <p:nvPr/>
            </p:nvSpPr>
            <p:spPr>
              <a:xfrm>
                <a:off x="0" y="0"/>
                <a:ext cx="326928" cy="151600"/>
              </a:xfrm>
              <a:custGeom>
                <a:avLst/>
                <a:gdLst/>
                <a:ahLst/>
                <a:cxnLst/>
                <a:rect l="l" t="t" r="r" b="b"/>
                <a:pathLst>
                  <a:path w="326928" h="151600">
                    <a:moveTo>
                      <a:pt x="75800" y="0"/>
                    </a:moveTo>
                    <a:lnTo>
                      <a:pt x="251128" y="0"/>
                    </a:lnTo>
                    <a:cubicBezTo>
                      <a:pt x="292991" y="0"/>
                      <a:pt x="326928" y="33937"/>
                      <a:pt x="326928" y="75800"/>
                    </a:cubicBezTo>
                    <a:lnTo>
                      <a:pt x="326928" y="75800"/>
                    </a:lnTo>
                    <a:cubicBezTo>
                      <a:pt x="326928" y="117663"/>
                      <a:pt x="292991" y="151600"/>
                      <a:pt x="251128" y="151600"/>
                    </a:cubicBezTo>
                    <a:lnTo>
                      <a:pt x="75800" y="151600"/>
                    </a:lnTo>
                    <a:cubicBezTo>
                      <a:pt x="33937" y="151600"/>
                      <a:pt x="0" y="117663"/>
                      <a:pt x="0" y="75800"/>
                    </a:cubicBezTo>
                    <a:lnTo>
                      <a:pt x="0" y="75800"/>
                    </a:lnTo>
                    <a:cubicBezTo>
                      <a:pt x="0" y="33937"/>
                      <a:pt x="33937" y="0"/>
                      <a:pt x="75800" y="0"/>
                    </a:cubicBezTo>
                    <a:close/>
                  </a:path>
                </a:pathLst>
              </a:custGeom>
              <a:solidFill>
                <a:srgbClr val="C5D9F3"/>
              </a:solidFill>
            </p:spPr>
          </p:sp>
          <p:sp>
            <p:nvSpPr>
              <p:cNvPr id="33" name="TextBox 15"/>
              <p:cNvSpPr txBox="1"/>
              <p:nvPr/>
            </p:nvSpPr>
            <p:spPr>
              <a:xfrm>
                <a:off x="0" y="-47625"/>
                <a:ext cx="326928" cy="199225"/>
              </a:xfrm>
              <a:prstGeom prst="rect">
                <a:avLst/>
              </a:prstGeom>
            </p:spPr>
            <p:txBody>
              <a:bodyPr lIns="50800" tIns="50800" rIns="50800" bIns="50800" rtlCol="0" anchor="ctr"/>
              <a:lstStyle/>
              <a:p>
                <a:pPr algn="ctr">
                  <a:lnSpc>
                    <a:spcPts val="2479"/>
                  </a:lnSpc>
                </a:pPr>
                <a:endParaRPr/>
              </a:p>
            </p:txBody>
          </p:sp>
        </p:grpSp>
        <p:sp>
          <p:nvSpPr>
            <p:cNvPr id="34" name="Freeform 16"/>
            <p:cNvSpPr/>
            <p:nvPr/>
          </p:nvSpPr>
          <p:spPr>
            <a:xfrm>
              <a:off x="16275918" y="793769"/>
              <a:ext cx="633545" cy="300142"/>
            </a:xfrm>
            <a:custGeom>
              <a:avLst/>
              <a:gdLst/>
              <a:ahLst/>
              <a:cxnLst/>
              <a:rect l="l" t="t" r="r" b="b"/>
              <a:pathLst>
                <a:path w="633545" h="300142">
                  <a:moveTo>
                    <a:pt x="0" y="0"/>
                  </a:moveTo>
                  <a:lnTo>
                    <a:pt x="633545" y="0"/>
                  </a:lnTo>
                  <a:lnTo>
                    <a:pt x="633545" y="300141"/>
                  </a:lnTo>
                  <a:lnTo>
                    <a:pt x="0" y="300141"/>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grpSp>
      <p:pic>
        <p:nvPicPr>
          <p:cNvPr id="49" name="圖片 48">
            <a:extLst>
              <a:ext uri="{FF2B5EF4-FFF2-40B4-BE49-F238E27FC236}">
                <a16:creationId xmlns="" xmlns:a16="http://schemas.microsoft.com/office/drawing/2014/main" id="{D85012B7-F6DF-4752-BEDF-3C156F95D0A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19098"/>
          <a:stretch/>
        </p:blipFill>
        <p:spPr>
          <a:xfrm>
            <a:off x="5143500" y="6057900"/>
            <a:ext cx="3869460" cy="11430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8915400" cy="974626"/>
            <a:chOff x="228600" y="110926"/>
            <a:chExt cx="8915400"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1" y="110926"/>
              <a:ext cx="7147879" cy="97462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受理揭弊機關 </a:t>
              </a:r>
              <a:r>
                <a:rPr lang="en-US" altLang="zh-TW" sz="4400" b="1" noProof="0"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ileron Heavy"/>
                </a:rPr>
                <a:t>§4)</a:t>
              </a:r>
              <a:endParaRPr kumimoji="0" lang="en-US" sz="5999"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sp>
        <p:nvSpPr>
          <p:cNvPr id="54" name="矩形: 圓角 73">
            <a:extLst>
              <a:ext uri="{FF2B5EF4-FFF2-40B4-BE49-F238E27FC236}">
                <a16:creationId xmlns="" xmlns:a16="http://schemas.microsoft.com/office/drawing/2014/main" id="{F234BC9D-0AB4-496D-8D5C-32E948175B45}"/>
              </a:ext>
            </a:extLst>
          </p:cNvPr>
          <p:cNvSpPr/>
          <p:nvPr/>
        </p:nvSpPr>
        <p:spPr>
          <a:xfrm>
            <a:off x="324009" y="1377032"/>
            <a:ext cx="8058874" cy="1047128"/>
          </a:xfrm>
          <a:prstGeom prst="roundRect">
            <a:avLst>
              <a:gd name="adj" fmla="val 19167"/>
            </a:avLst>
          </a:prstGeom>
          <a:solidFill>
            <a:srgbClr val="2D8BBA"/>
          </a:solidFill>
          <a:ln w="28575">
            <a:noFill/>
          </a:ln>
        </p:spPr>
        <p:style>
          <a:lnRef idx="2">
            <a:schemeClr val="accent4"/>
          </a:lnRef>
          <a:fillRef idx="1">
            <a:schemeClr val="lt1"/>
          </a:fillRef>
          <a:effectRef idx="0">
            <a:schemeClr val="accent4"/>
          </a:effectRef>
          <a:fontRef idx="minor">
            <a:schemeClr val="dk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受理揭弊機關 </a:t>
            </a:r>
            <a:r>
              <a:rPr kumimoji="0" lang="en-US" altLang="zh-TW" sz="32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rPr>
              <a:t>(</a:t>
            </a:r>
            <a:r>
              <a:rPr lang="en-US" altLang="zh-TW" sz="3200" b="1" dirty="0">
                <a:solidFill>
                  <a:srgbClr val="FFFFFF"/>
                </a:solidFill>
                <a:latin typeface="微軟正黑體" panose="020B0604030504040204" pitchFamily="34" charset="-120"/>
                <a:ea typeface="微軟正黑體" panose="020B0604030504040204" pitchFamily="34" charset="-120"/>
              </a:rPr>
              <a:t>§4Ⅰ) </a:t>
            </a:r>
          </a:p>
        </p:txBody>
      </p:sp>
      <p:grpSp>
        <p:nvGrpSpPr>
          <p:cNvPr id="137" name="群組 136"/>
          <p:cNvGrpSpPr/>
          <p:nvPr/>
        </p:nvGrpSpPr>
        <p:grpSpPr>
          <a:xfrm>
            <a:off x="601404" y="5687550"/>
            <a:ext cx="3620061" cy="900000"/>
            <a:chOff x="2154806" y="2834244"/>
            <a:chExt cx="15259959" cy="900000"/>
          </a:xfrm>
          <a:noFill/>
        </p:grpSpPr>
        <p:sp>
          <p:nvSpPr>
            <p:cNvPr id="138" name="圓角矩形 137"/>
            <p:cNvSpPr/>
            <p:nvPr/>
          </p:nvSpPr>
          <p:spPr>
            <a:xfrm>
              <a:off x="2154806" y="2834244"/>
              <a:ext cx="15259959" cy="900000"/>
            </a:xfrm>
            <a:prstGeom prst="roundRect">
              <a:avLst/>
            </a:prstGeom>
            <a:grpFill/>
            <a:ln>
              <a:solidFill>
                <a:srgbClr val="3A57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39" name="矩形 138"/>
            <p:cNvSpPr/>
            <p:nvPr/>
          </p:nvSpPr>
          <p:spPr>
            <a:xfrm>
              <a:off x="2362199" y="2868745"/>
              <a:ext cx="14828196" cy="659540"/>
            </a:xfrm>
            <a:prstGeom prst="rect">
              <a:avLst/>
            </a:prstGeom>
            <a:grp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rial" pitchFamily="34" charset="0"/>
                </a:rPr>
                <a:t>檢察機關</a:t>
              </a:r>
              <a:r>
                <a:rPr kumimoji="0"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pitchFamily="34" charset="0"/>
                </a:rPr>
                <a:t>*</a:t>
              </a:r>
            </a:p>
          </p:txBody>
        </p:sp>
      </p:grpSp>
      <p:grpSp>
        <p:nvGrpSpPr>
          <p:cNvPr id="140" name="群組 139"/>
          <p:cNvGrpSpPr/>
          <p:nvPr/>
        </p:nvGrpSpPr>
        <p:grpSpPr>
          <a:xfrm>
            <a:off x="599475" y="6765840"/>
            <a:ext cx="3620061" cy="900000"/>
            <a:chOff x="2154806" y="2834244"/>
            <a:chExt cx="15259959" cy="900000"/>
          </a:xfrm>
          <a:solidFill>
            <a:srgbClr val="3A577B"/>
          </a:solidFill>
        </p:grpSpPr>
        <p:sp>
          <p:nvSpPr>
            <p:cNvPr id="141" name="圓角矩形 140"/>
            <p:cNvSpPr/>
            <p:nvPr/>
          </p:nvSpPr>
          <p:spPr>
            <a:xfrm>
              <a:off x="2154806" y="2834244"/>
              <a:ext cx="15259959" cy="90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42" name="矩形 141"/>
            <p:cNvSpPr/>
            <p:nvPr/>
          </p:nvSpPr>
          <p:spPr>
            <a:xfrm>
              <a:off x="2362199" y="2868745"/>
              <a:ext cx="14828196" cy="659540"/>
            </a:xfrm>
            <a:prstGeom prst="rect">
              <a:avLst/>
            </a:prstGeom>
            <a:grpFill/>
            <a:ln>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司法警察機關</a:t>
              </a:r>
              <a:endParaRPr kumimoji="0" lang="en-US" altLang="zh-TW"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endParaRPr>
            </a:p>
          </p:txBody>
        </p:sp>
      </p:grpSp>
      <p:grpSp>
        <p:nvGrpSpPr>
          <p:cNvPr id="143" name="群組 142"/>
          <p:cNvGrpSpPr/>
          <p:nvPr/>
        </p:nvGrpSpPr>
        <p:grpSpPr>
          <a:xfrm>
            <a:off x="583867" y="7843703"/>
            <a:ext cx="3620061" cy="900000"/>
            <a:chOff x="2154806" y="2834244"/>
            <a:chExt cx="15259959" cy="900000"/>
          </a:xfrm>
        </p:grpSpPr>
        <p:sp>
          <p:nvSpPr>
            <p:cNvPr id="144" name="圓角矩形 143"/>
            <p:cNvSpPr/>
            <p:nvPr/>
          </p:nvSpPr>
          <p:spPr>
            <a:xfrm>
              <a:off x="2154806" y="2834244"/>
              <a:ext cx="15259959" cy="900000"/>
            </a:xfrm>
            <a:prstGeom prst="roundRect">
              <a:avLst/>
            </a:prstGeom>
            <a:solidFill>
              <a:srgbClr val="3A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45" name="矩形 144"/>
            <p:cNvSpPr/>
            <p:nvPr/>
          </p:nvSpPr>
          <p:spPr>
            <a:xfrm>
              <a:off x="2362199" y="2868745"/>
              <a:ext cx="14828196" cy="65954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目的事業主管機關</a:t>
              </a:r>
              <a:endParaRPr kumimoji="0" lang="en-US" altLang="zh-TW"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endParaRPr>
            </a:p>
          </p:txBody>
        </p:sp>
      </p:grpSp>
      <p:grpSp>
        <p:nvGrpSpPr>
          <p:cNvPr id="146" name="群組 145"/>
          <p:cNvGrpSpPr/>
          <p:nvPr/>
        </p:nvGrpSpPr>
        <p:grpSpPr>
          <a:xfrm>
            <a:off x="4495803" y="5687550"/>
            <a:ext cx="3620061" cy="900000"/>
            <a:chOff x="2154806" y="2834244"/>
            <a:chExt cx="15259959" cy="900000"/>
          </a:xfrm>
          <a:noFill/>
        </p:grpSpPr>
        <p:sp>
          <p:nvSpPr>
            <p:cNvPr id="149" name="圓角矩形 148"/>
            <p:cNvSpPr/>
            <p:nvPr/>
          </p:nvSpPr>
          <p:spPr>
            <a:xfrm>
              <a:off x="2154806" y="2834244"/>
              <a:ext cx="15259959" cy="900000"/>
            </a:xfrm>
            <a:prstGeom prst="roundRect">
              <a:avLst/>
            </a:prstGeom>
            <a:grpFill/>
            <a:ln>
              <a:solidFill>
                <a:srgbClr val="3A57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50" name="矩形 149"/>
            <p:cNvSpPr/>
            <p:nvPr/>
          </p:nvSpPr>
          <p:spPr>
            <a:xfrm>
              <a:off x="2362199" y="2868745"/>
              <a:ext cx="14828196" cy="659540"/>
            </a:xfrm>
            <a:prstGeom prst="rect">
              <a:avLst/>
            </a:prstGeom>
            <a:grp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rial" pitchFamily="34" charset="0"/>
                </a:rPr>
                <a:t>監察院</a:t>
              </a:r>
              <a:r>
                <a:rPr kumimoji="0"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pitchFamily="34" charset="0"/>
                </a:rPr>
                <a:t>*</a:t>
              </a:r>
            </a:p>
          </p:txBody>
        </p:sp>
      </p:grpSp>
      <p:grpSp>
        <p:nvGrpSpPr>
          <p:cNvPr id="28" name="群組 27"/>
          <p:cNvGrpSpPr/>
          <p:nvPr/>
        </p:nvGrpSpPr>
        <p:grpSpPr>
          <a:xfrm>
            <a:off x="579923" y="2645664"/>
            <a:ext cx="7480700" cy="2960943"/>
            <a:chOff x="579923" y="2645664"/>
            <a:chExt cx="7480700" cy="2960943"/>
          </a:xfrm>
        </p:grpSpPr>
        <p:grpSp>
          <p:nvGrpSpPr>
            <p:cNvPr id="19" name="群組 18"/>
            <p:cNvGrpSpPr/>
            <p:nvPr/>
          </p:nvGrpSpPr>
          <p:grpSpPr>
            <a:xfrm>
              <a:off x="583866" y="2645664"/>
              <a:ext cx="7476757" cy="1440000"/>
              <a:chOff x="1783480" y="1746383"/>
              <a:chExt cx="16096916" cy="1440000"/>
            </a:xfrm>
          </p:grpSpPr>
          <p:sp>
            <p:nvSpPr>
              <p:cNvPr id="13" name="圓角矩形 12"/>
              <p:cNvSpPr/>
              <p:nvPr/>
            </p:nvSpPr>
            <p:spPr>
              <a:xfrm>
                <a:off x="1783480" y="1746383"/>
                <a:ext cx="16096916" cy="1440000"/>
              </a:xfrm>
              <a:prstGeom prst="roundRect">
                <a:avLst/>
              </a:prstGeom>
              <a:noFill/>
              <a:ln>
                <a:solidFill>
                  <a:srgbClr val="3A57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4" name="矩形 13"/>
              <p:cNvSpPr/>
              <p:nvPr/>
            </p:nvSpPr>
            <p:spPr>
              <a:xfrm>
                <a:off x="2393003" y="1976116"/>
                <a:ext cx="1482819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rial" pitchFamily="34" charset="0"/>
                  </a:rPr>
                  <a:t>公部門之政府機關</a:t>
                </a:r>
                <a:r>
                  <a:rPr kumimoji="0" lang="en-US" altLang="zh-TW"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rial" pitchFamily="34" charset="0"/>
                  </a:rPr>
                  <a:t>(</a:t>
                </a:r>
                <a:r>
                  <a:rPr kumimoji="0" lang="zh-TW" altLang="en-US"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rial" pitchFamily="34" charset="0"/>
                  </a:rPr>
                  <a:t>構</a:t>
                </a:r>
                <a:r>
                  <a:rPr kumimoji="0" lang="en-US" altLang="zh-TW"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rial" pitchFamily="34" charset="0"/>
                  </a:rPr>
                  <a:t>)</a:t>
                </a:r>
                <a:r>
                  <a:rPr kumimoji="0" lang="zh-TW" altLang="en-US"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rial" pitchFamily="34" charset="0"/>
                  </a:rPr>
                  <a:t>主管、首長或其指定單位、人員</a:t>
                </a:r>
                <a:r>
                  <a:rPr kumimoji="0"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pitchFamily="34" charset="0"/>
                  </a:rPr>
                  <a:t>*</a:t>
                </a:r>
                <a:endParaRPr kumimoji="0" lang="en-US" altLang="zh-TW" sz="32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pitchFamily="34" charset="0"/>
                </a:endParaRPr>
              </a:p>
            </p:txBody>
          </p:sp>
        </p:grpSp>
        <p:grpSp>
          <p:nvGrpSpPr>
            <p:cNvPr id="20" name="群組 19"/>
            <p:cNvGrpSpPr/>
            <p:nvPr/>
          </p:nvGrpSpPr>
          <p:grpSpPr>
            <a:xfrm>
              <a:off x="579923" y="4166607"/>
              <a:ext cx="7476757" cy="1440000"/>
              <a:chOff x="1752676" y="2834243"/>
              <a:chExt cx="16096916" cy="1440000"/>
            </a:xfrm>
          </p:grpSpPr>
          <p:sp>
            <p:nvSpPr>
              <p:cNvPr id="133" name="圓角矩形 132"/>
              <p:cNvSpPr/>
              <p:nvPr/>
            </p:nvSpPr>
            <p:spPr>
              <a:xfrm>
                <a:off x="1752676" y="2834243"/>
                <a:ext cx="16096916" cy="1440000"/>
              </a:xfrm>
              <a:prstGeom prst="roundRect">
                <a:avLst/>
              </a:prstGeom>
              <a:solidFill>
                <a:srgbClr val="3A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34" name="矩形 133"/>
              <p:cNvSpPr/>
              <p:nvPr/>
            </p:nvSpPr>
            <p:spPr>
              <a:xfrm>
                <a:off x="2362199" y="3022472"/>
                <a:ext cx="1482819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itchFamily="34" charset="0"/>
                  </a:rPr>
                  <a:t>國營事業、受政府控制之事業、團體或機構之主管、負責人或其指定單位、人員</a:t>
                </a:r>
                <a:endParaRPr kumimoji="0" lang="en-US" altLang="zh-TW" sz="32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pitchFamily="34" charset="0"/>
                </a:endParaRPr>
              </a:p>
            </p:txBody>
          </p:sp>
        </p:grpSp>
      </p:grpSp>
      <p:grpSp>
        <p:nvGrpSpPr>
          <p:cNvPr id="151" name="群組 150"/>
          <p:cNvGrpSpPr/>
          <p:nvPr/>
        </p:nvGrpSpPr>
        <p:grpSpPr>
          <a:xfrm>
            <a:off x="4493789" y="6736377"/>
            <a:ext cx="3620061" cy="900000"/>
            <a:chOff x="2154806" y="2834244"/>
            <a:chExt cx="15259959" cy="900000"/>
          </a:xfrm>
        </p:grpSpPr>
        <p:sp>
          <p:nvSpPr>
            <p:cNvPr id="152" name="圓角矩形 151"/>
            <p:cNvSpPr/>
            <p:nvPr/>
          </p:nvSpPr>
          <p:spPr>
            <a:xfrm>
              <a:off x="2154806" y="2834244"/>
              <a:ext cx="15259959" cy="900000"/>
            </a:xfrm>
            <a:prstGeom prst="roundRect">
              <a:avLst/>
            </a:prstGeom>
            <a:solidFill>
              <a:srgbClr val="3A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53" name="矩形 152"/>
            <p:cNvSpPr/>
            <p:nvPr/>
          </p:nvSpPr>
          <p:spPr>
            <a:xfrm>
              <a:off x="2362199" y="2868745"/>
              <a:ext cx="14828198" cy="73866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政風機構</a:t>
              </a:r>
              <a:endParaRPr kumimoji="0"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pitchFamily="34" charset="0"/>
              </a:endParaRPr>
            </a:p>
          </p:txBody>
        </p:sp>
      </p:grpSp>
      <p:grpSp>
        <p:nvGrpSpPr>
          <p:cNvPr id="30" name="群組 29"/>
          <p:cNvGrpSpPr/>
          <p:nvPr/>
        </p:nvGrpSpPr>
        <p:grpSpPr>
          <a:xfrm>
            <a:off x="13182600" y="1377032"/>
            <a:ext cx="4629874" cy="4666344"/>
            <a:chOff x="13182600" y="1377032"/>
            <a:chExt cx="4629874" cy="4666344"/>
          </a:xfrm>
        </p:grpSpPr>
        <p:sp>
          <p:nvSpPr>
            <p:cNvPr id="90" name="矩形: 圓角 73">
              <a:extLst>
                <a:ext uri="{FF2B5EF4-FFF2-40B4-BE49-F238E27FC236}">
                  <a16:creationId xmlns="" xmlns:a16="http://schemas.microsoft.com/office/drawing/2014/main" id="{F234BC9D-0AB4-496D-8D5C-32E948175B45}"/>
                </a:ext>
              </a:extLst>
            </p:cNvPr>
            <p:cNvSpPr/>
            <p:nvPr/>
          </p:nvSpPr>
          <p:spPr>
            <a:xfrm>
              <a:off x="13258800" y="1377032"/>
              <a:ext cx="4553674" cy="1047128"/>
            </a:xfrm>
            <a:prstGeom prst="roundRect">
              <a:avLst>
                <a:gd name="adj" fmla="val 19167"/>
              </a:avLst>
            </a:prstGeom>
            <a:solidFill>
              <a:srgbClr val="2D8BBA"/>
            </a:solidFill>
            <a:ln w="28575">
              <a:noFill/>
            </a:ln>
          </p:spPr>
          <p:style>
            <a:lnRef idx="2">
              <a:schemeClr val="accent4"/>
            </a:lnRef>
            <a:fillRef idx="1">
              <a:schemeClr val="lt1"/>
            </a:fillRef>
            <a:effectRef idx="0">
              <a:schemeClr val="accent4"/>
            </a:effectRef>
            <a:fontRef idx="minor">
              <a:schemeClr val="dk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外部通報 </a:t>
              </a:r>
              <a:r>
                <a:rPr kumimoji="0" lang="en-US" altLang="zh-TW" sz="3200"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rPr>
                <a:t>(§6Ⅰ) </a:t>
              </a:r>
            </a:p>
          </p:txBody>
        </p:sp>
        <p:grpSp>
          <p:nvGrpSpPr>
            <p:cNvPr id="94" name="群組 93"/>
            <p:cNvGrpSpPr/>
            <p:nvPr/>
          </p:nvGrpSpPr>
          <p:grpSpPr>
            <a:xfrm>
              <a:off x="13258800" y="2645664"/>
              <a:ext cx="4553674" cy="900000"/>
              <a:chOff x="2154806" y="2834244"/>
              <a:chExt cx="15259959" cy="900000"/>
            </a:xfrm>
          </p:grpSpPr>
          <p:sp>
            <p:nvSpPr>
              <p:cNvPr id="95" name="圓角矩形 94"/>
              <p:cNvSpPr/>
              <p:nvPr/>
            </p:nvSpPr>
            <p:spPr>
              <a:xfrm>
                <a:off x="2154806" y="2834244"/>
                <a:ext cx="15259959" cy="900000"/>
              </a:xfrm>
              <a:prstGeom prst="roundRect">
                <a:avLst/>
              </a:prstGeom>
              <a:solidFill>
                <a:srgbClr val="3A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96" name="矩形 95"/>
              <p:cNvSpPr/>
              <p:nvPr/>
            </p:nvSpPr>
            <p:spPr>
              <a:xfrm>
                <a:off x="2362197" y="2868745"/>
                <a:ext cx="14828199" cy="65954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中央或地方民意代表</a:t>
                </a:r>
                <a:endParaRPr kumimoji="0"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pitchFamily="34" charset="0"/>
                </a:endParaRPr>
              </a:p>
            </p:txBody>
          </p:sp>
        </p:grpSp>
        <p:grpSp>
          <p:nvGrpSpPr>
            <p:cNvPr id="97" name="群組 96"/>
            <p:cNvGrpSpPr/>
            <p:nvPr/>
          </p:nvGrpSpPr>
          <p:grpSpPr>
            <a:xfrm>
              <a:off x="13258800" y="3635664"/>
              <a:ext cx="4553674" cy="900000"/>
              <a:chOff x="2154806" y="2834244"/>
              <a:chExt cx="15259959" cy="900000"/>
            </a:xfrm>
          </p:grpSpPr>
          <p:sp>
            <p:nvSpPr>
              <p:cNvPr id="98" name="圓角矩形 97"/>
              <p:cNvSpPr/>
              <p:nvPr/>
            </p:nvSpPr>
            <p:spPr>
              <a:xfrm>
                <a:off x="2154806" y="2834244"/>
                <a:ext cx="15259959" cy="900000"/>
              </a:xfrm>
              <a:prstGeom prst="roundRect">
                <a:avLst/>
              </a:prstGeom>
              <a:solidFill>
                <a:srgbClr val="3A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99" name="矩形 98"/>
              <p:cNvSpPr/>
              <p:nvPr/>
            </p:nvSpPr>
            <p:spPr>
              <a:xfrm>
                <a:off x="2362197" y="2868745"/>
                <a:ext cx="14828199" cy="65954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具公司登記之媒體業者</a:t>
                </a:r>
                <a:endParaRPr kumimoji="0" lang="en-US" altLang="zh-TW" sz="28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Arial" pitchFamily="34" charset="0"/>
                </a:endParaRPr>
              </a:p>
            </p:txBody>
          </p:sp>
        </p:grpSp>
        <p:grpSp>
          <p:nvGrpSpPr>
            <p:cNvPr id="26" name="群組 25"/>
            <p:cNvGrpSpPr/>
            <p:nvPr/>
          </p:nvGrpSpPr>
          <p:grpSpPr>
            <a:xfrm>
              <a:off x="13182600" y="4650306"/>
              <a:ext cx="4629874" cy="1393070"/>
              <a:chOff x="13182600" y="4650306"/>
              <a:chExt cx="4629874" cy="1393070"/>
            </a:xfrm>
          </p:grpSpPr>
          <p:grpSp>
            <p:nvGrpSpPr>
              <p:cNvPr id="100" name="群組 99"/>
              <p:cNvGrpSpPr/>
              <p:nvPr/>
            </p:nvGrpSpPr>
            <p:grpSpPr>
              <a:xfrm>
                <a:off x="13258800" y="4650306"/>
                <a:ext cx="4553674" cy="900000"/>
                <a:chOff x="2154806" y="2834244"/>
                <a:chExt cx="15259959" cy="900000"/>
              </a:xfrm>
            </p:grpSpPr>
            <p:sp>
              <p:nvSpPr>
                <p:cNvPr id="101" name="圓角矩形 100"/>
                <p:cNvSpPr/>
                <p:nvPr/>
              </p:nvSpPr>
              <p:spPr>
                <a:xfrm>
                  <a:off x="2154806" y="2834244"/>
                  <a:ext cx="15259959" cy="900000"/>
                </a:xfrm>
                <a:prstGeom prst="roundRect">
                  <a:avLst/>
                </a:prstGeom>
                <a:solidFill>
                  <a:srgbClr val="3A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02" name="矩形 101"/>
                <p:cNvSpPr/>
                <p:nvPr/>
              </p:nvSpPr>
              <p:spPr>
                <a:xfrm>
                  <a:off x="2362197" y="2868745"/>
                  <a:ext cx="14828199" cy="73866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pitchFamily="34" charset="0"/>
                    </a:rPr>
                    <a:t>具法人登記之公益團體</a:t>
                  </a:r>
                  <a:endParaRPr kumimoji="0" lang="en-US" altLang="zh-TW" sz="2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pitchFamily="34" charset="0"/>
                  </a:endParaRPr>
                </a:p>
              </p:txBody>
            </p:sp>
          </p:grpSp>
          <p:sp>
            <p:nvSpPr>
              <p:cNvPr id="103" name="矩形 102"/>
              <p:cNvSpPr/>
              <p:nvPr/>
            </p:nvSpPr>
            <p:spPr>
              <a:xfrm>
                <a:off x="13182600" y="5674044"/>
                <a:ext cx="4562921" cy="369332"/>
              </a:xfrm>
              <a:prstGeom prst="rect">
                <a:avLst/>
              </a:prstGeom>
            </p:spPr>
            <p:txBody>
              <a:bodyPr wrap="square">
                <a:spAutoFit/>
              </a:bodyPr>
              <a:lstStyle/>
              <a:p>
                <a:pPr marL="207963" marR="0" lvl="0" indent="-207963" algn="just" defTabSz="914400" rtl="0" eaLnBrk="1" fontAlgn="auto" latinLnBrk="0" hangingPunct="1">
                  <a:lnSpc>
                    <a:spcPct val="100000"/>
                  </a:lnSpc>
                  <a:spcBef>
                    <a:spcPct val="0"/>
                  </a:spcBef>
                  <a:spcAft>
                    <a:spcPts val="0"/>
                  </a:spcAft>
                  <a:buClrTx/>
                  <a:buSzTx/>
                  <a:buFontTx/>
                  <a:buNone/>
                  <a:tabLst/>
                  <a:defRPr/>
                </a:pPr>
                <a:endParaRPr lang="en-US" altLang="zh-TW"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grpSp>
        <p:nvGrpSpPr>
          <p:cNvPr id="9" name="群組 8"/>
          <p:cNvGrpSpPr/>
          <p:nvPr/>
        </p:nvGrpSpPr>
        <p:grpSpPr>
          <a:xfrm>
            <a:off x="8305800" y="1943100"/>
            <a:ext cx="4809847" cy="4573497"/>
            <a:chOff x="8305800" y="1943100"/>
            <a:chExt cx="4809847" cy="4573497"/>
          </a:xfrm>
        </p:grpSpPr>
        <p:grpSp>
          <p:nvGrpSpPr>
            <p:cNvPr id="4" name="群組 3"/>
            <p:cNvGrpSpPr/>
            <p:nvPr/>
          </p:nvGrpSpPr>
          <p:grpSpPr>
            <a:xfrm>
              <a:off x="8305800" y="1943100"/>
              <a:ext cx="4809847" cy="4573497"/>
              <a:chOff x="8305800" y="2687569"/>
              <a:chExt cx="4809847" cy="3829028"/>
            </a:xfrm>
          </p:grpSpPr>
          <p:grpSp>
            <p:nvGrpSpPr>
              <p:cNvPr id="8" name="群組 7"/>
              <p:cNvGrpSpPr/>
              <p:nvPr/>
            </p:nvGrpSpPr>
            <p:grpSpPr>
              <a:xfrm>
                <a:off x="8372768" y="2687569"/>
                <a:ext cx="4742879" cy="3829028"/>
                <a:chOff x="8282851" y="2958459"/>
                <a:chExt cx="4742879" cy="3181793"/>
              </a:xfrm>
            </p:grpSpPr>
            <p:sp>
              <p:nvSpPr>
                <p:cNvPr id="5" name="向右箭號 4"/>
                <p:cNvSpPr/>
                <p:nvPr/>
              </p:nvSpPr>
              <p:spPr>
                <a:xfrm>
                  <a:off x="8515183" y="2958459"/>
                  <a:ext cx="4510547" cy="3181793"/>
                </a:xfrm>
                <a:prstGeom prst="rightArrow">
                  <a:avLst>
                    <a:gd name="adj1" fmla="val 50000"/>
                    <a:gd name="adj2" fmla="val 28892"/>
                  </a:avLst>
                </a:prstGeom>
                <a:solidFill>
                  <a:srgbClr val="41B8D5"/>
                </a:solidFill>
                <a:ln>
                  <a:solidFill>
                    <a:srgbClr val="41B8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3136900" algn="l"/>
                    </a:tabLst>
                    <a:defRPr/>
                  </a:pPr>
                  <a:endParaRPr kumimoji="0" lang="zh-TW" altLang="en-US" sz="20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7" name="矩形 6"/>
                <p:cNvSpPr/>
                <p:nvPr/>
              </p:nvSpPr>
              <p:spPr>
                <a:xfrm>
                  <a:off x="8282851" y="3744756"/>
                  <a:ext cx="164823" cy="1609200"/>
                </a:xfrm>
                <a:prstGeom prst="rect">
                  <a:avLst/>
                </a:prstGeom>
                <a:solidFill>
                  <a:srgbClr val="41B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grpSp>
          <p:cxnSp>
            <p:nvCxnSpPr>
              <p:cNvPr id="12" name="直線接點 11"/>
              <p:cNvCxnSpPr/>
              <p:nvPr/>
            </p:nvCxnSpPr>
            <p:spPr>
              <a:xfrm>
                <a:off x="8305800" y="3633813"/>
                <a:ext cx="0" cy="1936541"/>
              </a:xfrm>
              <a:prstGeom prst="line">
                <a:avLst/>
              </a:prstGeom>
              <a:ln w="38100">
                <a:solidFill>
                  <a:srgbClr val="41B8D5"/>
                </a:solidFill>
              </a:ln>
            </p:spPr>
            <p:style>
              <a:lnRef idx="1">
                <a:schemeClr val="accent1"/>
              </a:lnRef>
              <a:fillRef idx="0">
                <a:schemeClr val="accent1"/>
              </a:fillRef>
              <a:effectRef idx="0">
                <a:schemeClr val="accent1"/>
              </a:effectRef>
              <a:fontRef idx="minor">
                <a:schemeClr val="tx1"/>
              </a:fontRef>
            </p:style>
          </p:cxnSp>
        </p:grpSp>
        <p:sp>
          <p:nvSpPr>
            <p:cNvPr id="6" name="文字方塊 5"/>
            <p:cNvSpPr txBox="1"/>
            <p:nvPr/>
          </p:nvSpPr>
          <p:spPr>
            <a:xfrm>
              <a:off x="8725941" y="3221880"/>
              <a:ext cx="3091884" cy="2092881"/>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未於</a:t>
              </a:r>
              <a:r>
                <a:rPr kumimoji="0" lang="en-US" altLang="zh-TW"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20</a:t>
              </a:r>
              <a:r>
                <a:rPr kumimoji="0" lang="zh-TW" altLang="en-US"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日內獲受理調查之通知，促請辦理</a:t>
              </a:r>
              <a:r>
                <a:rPr kumimoji="0" lang="en-US" altLang="zh-TW"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10</a:t>
              </a:r>
              <a:r>
                <a:rPr kumimoji="0" lang="zh-TW" altLang="en-US"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日內未獲回應</a:t>
              </a:r>
              <a:r>
                <a:rPr kumimoji="0" lang="zh-TW" altLang="en-US" sz="1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a:t>
              </a:r>
              <a:r>
                <a:rPr kumimoji="0" lang="en-US" altLang="zh-TW" sz="16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mn-cs"/>
                </a:rPr>
                <a:t>(§6Ⅰ)</a:t>
              </a:r>
              <a:r>
                <a:rPr kumimoji="0" lang="zh-TW" altLang="en-US" sz="16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mn-cs"/>
                </a:rPr>
                <a:t> </a:t>
              </a:r>
              <a:endParaRPr kumimoji="0" lang="zh-TW" altLang="en-US" sz="20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just" defTabSz="914400" rtl="0" eaLnBrk="1" fontAlgn="auto" latinLnBrk="0" hangingPunct="1">
                <a:lnSpc>
                  <a:spcPct val="100000"/>
                </a:lnSpc>
                <a:spcBef>
                  <a:spcPts val="1200"/>
                </a:spcBef>
                <a:spcAft>
                  <a:spcPts val="0"/>
                </a:spcAft>
                <a:buClrTx/>
                <a:buSzTx/>
                <a:buFont typeface="+mj-lt"/>
                <a:buAutoNum type="arabicPeriod"/>
                <a:tabLst/>
                <a:defRPr/>
              </a:pPr>
              <a:r>
                <a:rPr kumimoji="0" lang="en-US" altLang="zh-TW"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6</a:t>
              </a:r>
              <a:r>
                <a:rPr kumimoji="0" lang="zh-TW" altLang="en-US"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個月內未獲調查結果之通知，促請辦理</a:t>
              </a:r>
              <a:r>
                <a:rPr kumimoji="0" lang="en-US" altLang="zh-TW"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10</a:t>
              </a:r>
              <a:r>
                <a:rPr kumimoji="0" lang="zh-TW" altLang="en-US" sz="2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日內未獲回應</a:t>
              </a:r>
              <a:r>
                <a:rPr lang="en-US" altLang="zh-TW" sz="1600" b="1" dirty="0">
                  <a:solidFill>
                    <a:srgbClr val="034383"/>
                  </a:solidFill>
                  <a:latin typeface="微軟正黑體" panose="020B0604030504040204" pitchFamily="34" charset="-120"/>
                  <a:ea typeface="微軟正黑體" panose="020B0604030504040204" pitchFamily="34" charset="-120"/>
                </a:rPr>
                <a:t>(§6Ⅱ)</a:t>
              </a:r>
              <a:endParaRPr lang="zh-TW" altLang="en-US" sz="1600" b="1" dirty="0">
                <a:solidFill>
                  <a:srgbClr val="034383"/>
                </a:solidFill>
                <a:latin typeface="微軟正黑體" panose="020B0604030504040204" pitchFamily="34" charset="-120"/>
                <a:ea typeface="微軟正黑體" panose="020B0604030504040204" pitchFamily="34" charset="-120"/>
              </a:endParaRPr>
            </a:p>
          </p:txBody>
        </p:sp>
      </p:grpSp>
      <p:sp>
        <p:nvSpPr>
          <p:cNvPr id="55" name="矩形 54"/>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9</a:t>
            </a:fld>
            <a:endParaRPr lang="en-US" altLang="zh-TW" sz="2000" dirty="0">
              <a:solidFill>
                <a:schemeClr val="bg1">
                  <a:lumMod val="50000"/>
                </a:schemeClr>
              </a:solidFill>
              <a:latin typeface="Impact" panose="020B0806030902050204" pitchFamily="34" charset="0"/>
            </a:endParaRPr>
          </a:p>
        </p:txBody>
      </p:sp>
      <p:sp>
        <p:nvSpPr>
          <p:cNvPr id="57" name="矩形 56"/>
          <p:cNvSpPr/>
          <p:nvPr/>
        </p:nvSpPr>
        <p:spPr>
          <a:xfrm>
            <a:off x="599475" y="8999582"/>
            <a:ext cx="7533927" cy="1077218"/>
          </a:xfrm>
          <a:prstGeom prst="rect">
            <a:avLst/>
          </a:prstGeom>
        </p:spPr>
        <p:txBody>
          <a:bodyPr wrap="square">
            <a:spAutoFit/>
          </a:bodyPr>
          <a:lstStyle/>
          <a:p>
            <a:pPr marL="112713" indent="-112713" algn="just">
              <a:spcBef>
                <a:spcPct val="0"/>
              </a:spcBef>
            </a:pPr>
            <a:r>
              <a:rPr lang="en-US" altLang="zh-TW" sz="2000" b="1" dirty="0">
                <a:solidFill>
                  <a:srgbClr val="FF0000"/>
                </a:solidFill>
                <a:latin typeface="微軟正黑體" panose="020B0604030504040204" pitchFamily="34" charset="-120"/>
                <a:ea typeface="微軟正黑體" panose="020B0604030504040204" pitchFamily="34" charset="-120"/>
                <a:cs typeface="Aileron Ultra-Bold"/>
              </a:rPr>
              <a:t>*</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揭弊內容</a:t>
            </a:r>
            <a:r>
              <a:rPr lang="zh-TW" altLang="en-US" sz="2000" b="1" dirty="0">
                <a:solidFill>
                  <a:srgbClr val="5188CC"/>
                </a:solidFill>
                <a:latin typeface="微軟正黑體" panose="020B0604030504040204" pitchFamily="34" charset="-120"/>
                <a:ea typeface="微軟正黑體" panose="020B0604030504040204" pitchFamily="34" charset="-120"/>
                <a:cs typeface="Aileron Ultra-Bold"/>
              </a:rPr>
              <a:t>涉及國家機密保護法之國家機密</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者，應向該等機關揭弊，始受本法保護；涉及絕對機密及極機密等級事項，應向最高檢察署或高等檢察署及其檢察分署為之 </a:t>
            </a:r>
            <a:r>
              <a:rPr lang="en-US" altLang="zh-TW" sz="1600" b="1" dirty="0">
                <a:solidFill>
                  <a:srgbClr val="034383"/>
                </a:solidFill>
                <a:latin typeface="微軟正黑體" panose="020B0604030504040204" pitchFamily="34" charset="-120"/>
                <a:ea typeface="微軟正黑體" panose="020B0604030504040204" pitchFamily="34" charset="-120"/>
                <a:cs typeface="Aileron Ultra-Bold"/>
              </a:rPr>
              <a:t>(</a:t>
            </a:r>
            <a:r>
              <a:rPr lang="en-US" altLang="zh-TW" sz="1600" b="1" dirty="0">
                <a:solidFill>
                  <a:srgbClr val="034383"/>
                </a:solidFill>
                <a:latin typeface="微軟正黑體" panose="020B0604030504040204" pitchFamily="34" charset="-120"/>
                <a:ea typeface="微軟正黑體" panose="020B0604030504040204" pitchFamily="34" charset="-120"/>
                <a:cs typeface="Aileron Heavy"/>
              </a:rPr>
              <a:t>§4Ⅱ)</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58" name="矩形 57"/>
          <p:cNvSpPr/>
          <p:nvPr/>
        </p:nvSpPr>
        <p:spPr>
          <a:xfrm>
            <a:off x="13228983" y="5791283"/>
            <a:ext cx="4583491" cy="1938992"/>
          </a:xfrm>
          <a:prstGeom prst="rect">
            <a:avLst/>
          </a:prstGeom>
        </p:spPr>
        <p:txBody>
          <a:bodyPr wrap="square">
            <a:spAutoFit/>
          </a:bodyPr>
          <a:lstStyle/>
          <a:p>
            <a:pPr lvl="0" algn="just" defTabSz="1371600">
              <a:spcBef>
                <a:spcPct val="0"/>
              </a:spcBef>
            </a:pP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揭弊者未依本法第</a:t>
            </a: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4</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條規定揭弊，而先向第</a:t>
            </a: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6</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條第</a:t>
            </a: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1</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項人員或法人揭弊，第</a:t>
            </a: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1</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項人員或法人受理後，</a:t>
            </a:r>
            <a:r>
              <a:rPr lang="zh-TW" altLang="en-US" sz="2000" b="1" dirty="0">
                <a:solidFill>
                  <a:srgbClr val="5188CC"/>
                </a:solidFill>
                <a:latin typeface="微軟正黑體" panose="020B0604030504040204" pitchFamily="34" charset="-120"/>
                <a:ea typeface="微軟正黑體" panose="020B0604030504040204" pitchFamily="34" charset="-120"/>
                <a:cs typeface="Aileron Ultra-Bold"/>
              </a:rPr>
              <a:t>應於</a:t>
            </a:r>
            <a:r>
              <a:rPr lang="en-US" altLang="zh-TW" sz="2000" b="1" dirty="0">
                <a:solidFill>
                  <a:srgbClr val="5188CC"/>
                </a:solidFill>
                <a:latin typeface="微軟正黑體" panose="020B0604030504040204" pitchFamily="34" charset="-120"/>
                <a:ea typeface="微軟正黑體" panose="020B0604030504040204" pitchFamily="34" charset="-120"/>
                <a:cs typeface="Aileron Ultra-Bold"/>
              </a:rPr>
              <a:t>10</a:t>
            </a:r>
            <a:r>
              <a:rPr lang="zh-TW" altLang="en-US" sz="2000" b="1" dirty="0">
                <a:solidFill>
                  <a:srgbClr val="5188CC"/>
                </a:solidFill>
                <a:latin typeface="微軟正黑體" panose="020B0604030504040204" pitchFamily="34" charset="-120"/>
                <a:ea typeface="微軟正黑體" panose="020B0604030504040204" pitchFamily="34" charset="-120"/>
                <a:cs typeface="Aileron Ultra-Bold"/>
              </a:rPr>
              <a:t>日內轉由受理揭弊機關辦理</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，經調查後發現揭弊屬實者，自其向第</a:t>
            </a: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1</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項人員或法人揭弊時起，受本法之保護</a:t>
            </a:r>
            <a:r>
              <a:rPr lang="en-US" altLang="zh-TW" sz="1600" b="1" dirty="0">
                <a:solidFill>
                  <a:srgbClr val="034383"/>
                </a:solidFill>
                <a:latin typeface="微軟正黑體" panose="020B0604030504040204" pitchFamily="34" charset="-120"/>
                <a:ea typeface="微軟正黑體" panose="020B0604030504040204" pitchFamily="34" charset="-120"/>
                <a:cs typeface="Aileron Heavy"/>
              </a:rPr>
              <a:t>(§6Ⅲ)</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59" name="矩形 58"/>
          <p:cNvSpPr/>
          <p:nvPr/>
        </p:nvSpPr>
        <p:spPr>
          <a:xfrm>
            <a:off x="13120614" y="2565785"/>
            <a:ext cx="4824980" cy="3133242"/>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p:cNvSpPr/>
          <p:nvPr/>
        </p:nvSpPr>
        <p:spPr>
          <a:xfrm>
            <a:off x="383793" y="2554308"/>
            <a:ext cx="7845822" cy="6322992"/>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48512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8388094" cy="907556"/>
            <a:chOff x="228600" y="110926"/>
            <a:chExt cx="8388094" cy="90755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1" y="110926"/>
              <a:ext cx="6620573" cy="90755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調查權及準扣押 </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ileron Heavy"/>
                </a:rPr>
                <a:t>§7)</a:t>
              </a:r>
              <a:endParaRPr kumimoji="0" lang="en-US" altLang="zh-TW" sz="5999"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4" name="群組 3"/>
          <p:cNvGrpSpPr/>
          <p:nvPr/>
        </p:nvGrpSpPr>
        <p:grpSpPr>
          <a:xfrm>
            <a:off x="9448800" y="2095500"/>
            <a:ext cx="7272000" cy="7054206"/>
            <a:chOff x="9448800" y="1497180"/>
            <a:chExt cx="7272000" cy="7054206"/>
          </a:xfrm>
        </p:grpSpPr>
        <p:grpSp>
          <p:nvGrpSpPr>
            <p:cNvPr id="50" name="群組 49"/>
            <p:cNvGrpSpPr/>
            <p:nvPr/>
          </p:nvGrpSpPr>
          <p:grpSpPr>
            <a:xfrm>
              <a:off x="9448800" y="1497180"/>
              <a:ext cx="7272000" cy="7054206"/>
              <a:chOff x="957600" y="2154931"/>
              <a:chExt cx="7272000" cy="7054206"/>
            </a:xfrm>
          </p:grpSpPr>
          <p:grpSp>
            <p:nvGrpSpPr>
              <p:cNvPr id="51" name="Group 3"/>
              <p:cNvGrpSpPr/>
              <p:nvPr/>
            </p:nvGrpSpPr>
            <p:grpSpPr>
              <a:xfrm rot="-10800000">
                <a:off x="957600" y="2552697"/>
                <a:ext cx="7272000" cy="6656440"/>
                <a:chOff x="0" y="-38100"/>
                <a:chExt cx="2180105" cy="2456550"/>
              </a:xfrm>
            </p:grpSpPr>
            <p:sp>
              <p:nvSpPr>
                <p:cNvPr id="58" name="Freeform 4"/>
                <p:cNvSpPr/>
                <p:nvPr/>
              </p:nvSpPr>
              <p:spPr>
                <a:xfrm>
                  <a:off x="0" y="375930"/>
                  <a:ext cx="2180105" cy="2035888"/>
                </a:xfrm>
                <a:custGeom>
                  <a:avLst/>
                  <a:gdLst/>
                  <a:ahLst/>
                  <a:cxnLst/>
                  <a:rect l="l" t="t" r="r" b="b"/>
                  <a:pathLst>
                    <a:path w="2180105" h="2418450">
                      <a:moveTo>
                        <a:pt x="0" y="0"/>
                      </a:moveTo>
                      <a:lnTo>
                        <a:pt x="2180105" y="0"/>
                      </a:lnTo>
                      <a:lnTo>
                        <a:pt x="2180105" y="2418450"/>
                      </a:lnTo>
                      <a:lnTo>
                        <a:pt x="0" y="2418450"/>
                      </a:lnTo>
                      <a:close/>
                    </a:path>
                  </a:pathLst>
                </a:custGeom>
                <a:solidFill>
                  <a:srgbClr val="EFEFEF"/>
                </a:solidFill>
              </p:spPr>
            </p:sp>
            <p:sp>
              <p:nvSpPr>
                <p:cNvPr id="59" name="TextBox 5"/>
                <p:cNvSpPr txBox="1"/>
                <p:nvPr/>
              </p:nvSpPr>
              <p:spPr>
                <a:xfrm>
                  <a:off x="0" y="-38100"/>
                  <a:ext cx="2180105" cy="2456550"/>
                </a:xfrm>
                <a:prstGeom prst="rect">
                  <a:avLst/>
                </a:prstGeom>
              </p:spPr>
              <p:txBody>
                <a:bodyPr lIns="50800" tIns="50800" rIns="50800" bIns="50800" rtlCol="0" anchor="ctr"/>
                <a:lstStyle/>
                <a:p>
                  <a:pPr marL="0" marR="0" lvl="0" indent="0" algn="ctr" defTabSz="914400" rtl="0" eaLnBrk="1" fontAlgn="auto" latinLnBrk="0" hangingPunct="1">
                    <a:lnSpc>
                      <a:spcPts val="329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2" name="Group 6"/>
              <p:cNvGrpSpPr/>
              <p:nvPr/>
            </p:nvGrpSpPr>
            <p:grpSpPr>
              <a:xfrm rot="-10800000">
                <a:off x="1657470" y="2154931"/>
                <a:ext cx="5872257" cy="1217248"/>
                <a:chOff x="0" y="0"/>
                <a:chExt cx="1752814" cy="492861"/>
              </a:xfrm>
            </p:grpSpPr>
            <p:sp>
              <p:nvSpPr>
                <p:cNvPr id="54" name="Freeform 7"/>
                <p:cNvSpPr/>
                <p:nvPr/>
              </p:nvSpPr>
              <p:spPr>
                <a:xfrm>
                  <a:off x="0" y="0"/>
                  <a:ext cx="1752814" cy="492861"/>
                </a:xfrm>
                <a:custGeom>
                  <a:avLst/>
                  <a:gdLst/>
                  <a:ahLst/>
                  <a:cxnLst/>
                  <a:rect l="l" t="t" r="r" b="b"/>
                  <a:pathLst>
                    <a:path w="1752814" h="492861">
                      <a:moveTo>
                        <a:pt x="0" y="0"/>
                      </a:moveTo>
                      <a:lnTo>
                        <a:pt x="1752814" y="0"/>
                      </a:lnTo>
                      <a:lnTo>
                        <a:pt x="1752814" y="492861"/>
                      </a:lnTo>
                      <a:lnTo>
                        <a:pt x="0" y="492861"/>
                      </a:lnTo>
                      <a:close/>
                    </a:path>
                  </a:pathLst>
                </a:custGeom>
                <a:solidFill>
                  <a:srgbClr val="41B8D5"/>
                </a:solidFill>
              </p:spPr>
            </p:sp>
            <p:sp>
              <p:nvSpPr>
                <p:cNvPr id="57" name="TextBox 8"/>
                <p:cNvSpPr txBox="1"/>
                <p:nvPr/>
              </p:nvSpPr>
              <p:spPr>
                <a:xfrm>
                  <a:off x="0" y="-38100"/>
                  <a:ext cx="1752814" cy="530961"/>
                </a:xfrm>
                <a:prstGeom prst="rect">
                  <a:avLst/>
                </a:prstGeom>
              </p:spPr>
              <p:txBody>
                <a:bodyPr lIns="50800" tIns="50800" rIns="50800" bIns="50800" rtlCol="0" anchor="ctr"/>
                <a:lstStyle/>
                <a:p>
                  <a:pPr marL="0" marR="0" lvl="0" indent="0" algn="ctr" defTabSz="914400" rtl="0" eaLnBrk="1" fontAlgn="auto" latinLnBrk="0" hangingPunct="1">
                    <a:lnSpc>
                      <a:spcPts val="329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3" name="TextBox 23"/>
              <p:cNvSpPr txBox="1"/>
              <p:nvPr/>
            </p:nvSpPr>
            <p:spPr>
              <a:xfrm>
                <a:off x="1516021" y="2532002"/>
                <a:ext cx="6096000" cy="557204"/>
              </a:xfrm>
              <a:prstGeom prst="rect">
                <a:avLst/>
              </a:prstGeom>
            </p:spPr>
            <p:txBody>
              <a:bodyPr lIns="0" tIns="0" rIns="0" bIns="0" rtlCol="0" anchor="t">
                <a:spAutoFit/>
              </a:bodyPr>
              <a:lstStyle/>
              <a:p>
                <a:pPr marL="0" marR="0" lvl="0" indent="0" algn="ctr" defTabSz="914400" rtl="0" eaLnBrk="1" fontAlgn="auto" latinLnBrk="0" hangingPunct="1">
                  <a:lnSpc>
                    <a:spcPts val="4234"/>
                  </a:lnSpc>
                  <a:spcBef>
                    <a:spcPct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Ubuntu Bold"/>
                    <a:sym typeface="Ubuntu Bold"/>
                  </a:rPr>
                  <a:t>準扣押</a:t>
                </a:r>
                <a:endParaRPr kumimoji="0" 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Ubuntu Bold"/>
                  <a:sym typeface="Ubuntu Bold"/>
                </a:endParaRPr>
              </a:p>
            </p:txBody>
          </p:sp>
        </p:grpSp>
        <p:sp>
          <p:nvSpPr>
            <p:cNvPr id="67" name="等腰三角形 66">
              <a:extLst>
                <a:ext uri="{FF2B5EF4-FFF2-40B4-BE49-F238E27FC236}">
                  <a16:creationId xmlns="" xmlns:a16="http://schemas.microsoft.com/office/drawing/2014/main" id="{05F328E0-1D89-481C-BE95-EDFD4DF90AC8}"/>
                </a:ext>
              </a:extLst>
            </p:cNvPr>
            <p:cNvSpPr>
              <a:spLocks noChangeAspect="1"/>
            </p:cNvSpPr>
            <p:nvPr/>
          </p:nvSpPr>
          <p:spPr>
            <a:xfrm>
              <a:off x="9751622" y="3113597"/>
              <a:ext cx="360000"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68" name="矩形 67"/>
            <p:cNvSpPr/>
            <p:nvPr/>
          </p:nvSpPr>
          <p:spPr>
            <a:xfrm>
              <a:off x="10148670" y="3052598"/>
              <a:ext cx="6234332"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受理揭弊機關基於證據保全，於法院判決前，得向法院聲請扣押，準用刑事訴訟法第</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133</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條之規定</a:t>
              </a:r>
              <a:r>
                <a:rPr kumimoji="0" lang="en-US" altLang="zh-TW" sz="20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Aileron Ultra-Bold"/>
                </a:rPr>
                <a:t>(§7Ⅱ)</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8" name="群組 7"/>
          <p:cNvGrpSpPr/>
          <p:nvPr/>
        </p:nvGrpSpPr>
        <p:grpSpPr>
          <a:xfrm>
            <a:off x="1262402" y="2109716"/>
            <a:ext cx="7272000" cy="7339564"/>
            <a:chOff x="1262402" y="1511396"/>
            <a:chExt cx="7272000" cy="7339564"/>
          </a:xfrm>
        </p:grpSpPr>
        <p:grpSp>
          <p:nvGrpSpPr>
            <p:cNvPr id="2" name="群組 1"/>
            <p:cNvGrpSpPr/>
            <p:nvPr/>
          </p:nvGrpSpPr>
          <p:grpSpPr>
            <a:xfrm>
              <a:off x="1262402" y="1511396"/>
              <a:ext cx="7272000" cy="7339564"/>
              <a:chOff x="957600" y="2154931"/>
              <a:chExt cx="7272000" cy="7054206"/>
            </a:xfrm>
          </p:grpSpPr>
          <p:grpSp>
            <p:nvGrpSpPr>
              <p:cNvPr id="18" name="Group 3"/>
              <p:cNvGrpSpPr/>
              <p:nvPr/>
            </p:nvGrpSpPr>
            <p:grpSpPr>
              <a:xfrm rot="-10800000">
                <a:off x="957600" y="2552697"/>
                <a:ext cx="7272000" cy="6656440"/>
                <a:chOff x="0" y="-38100"/>
                <a:chExt cx="2180105" cy="2456550"/>
              </a:xfrm>
            </p:grpSpPr>
            <p:sp>
              <p:nvSpPr>
                <p:cNvPr id="19" name="Freeform 4"/>
                <p:cNvSpPr/>
                <p:nvPr/>
              </p:nvSpPr>
              <p:spPr>
                <a:xfrm>
                  <a:off x="0" y="466092"/>
                  <a:ext cx="2180105" cy="1952358"/>
                </a:xfrm>
                <a:custGeom>
                  <a:avLst/>
                  <a:gdLst/>
                  <a:ahLst/>
                  <a:cxnLst/>
                  <a:rect l="l" t="t" r="r" b="b"/>
                  <a:pathLst>
                    <a:path w="2180105" h="2418450">
                      <a:moveTo>
                        <a:pt x="0" y="0"/>
                      </a:moveTo>
                      <a:lnTo>
                        <a:pt x="2180105" y="0"/>
                      </a:lnTo>
                      <a:lnTo>
                        <a:pt x="2180105" y="2418450"/>
                      </a:lnTo>
                      <a:lnTo>
                        <a:pt x="0" y="2418450"/>
                      </a:lnTo>
                      <a:close/>
                    </a:path>
                  </a:pathLst>
                </a:custGeom>
                <a:solidFill>
                  <a:srgbClr val="EFEFEF"/>
                </a:solidFill>
              </p:spPr>
            </p:sp>
            <p:sp>
              <p:nvSpPr>
                <p:cNvPr id="20" name="TextBox 5"/>
                <p:cNvSpPr txBox="1"/>
                <p:nvPr/>
              </p:nvSpPr>
              <p:spPr>
                <a:xfrm>
                  <a:off x="0" y="-38100"/>
                  <a:ext cx="2180105" cy="2456550"/>
                </a:xfrm>
                <a:prstGeom prst="rect">
                  <a:avLst/>
                </a:prstGeom>
              </p:spPr>
              <p:txBody>
                <a:bodyPr lIns="50800" tIns="50800" rIns="50800" bIns="50800" rtlCol="0" anchor="ctr"/>
                <a:lstStyle/>
                <a:p>
                  <a:pPr marL="0" marR="0" lvl="0" indent="0" algn="ctr" defTabSz="914400" rtl="0" eaLnBrk="1" fontAlgn="auto" latinLnBrk="0" hangingPunct="1">
                    <a:lnSpc>
                      <a:spcPts val="329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6"/>
              <p:cNvGrpSpPr/>
              <p:nvPr/>
            </p:nvGrpSpPr>
            <p:grpSpPr>
              <a:xfrm rot="-10800000">
                <a:off x="1657470" y="2154931"/>
                <a:ext cx="5872257" cy="1217248"/>
                <a:chOff x="0" y="0"/>
                <a:chExt cx="1752814" cy="492861"/>
              </a:xfrm>
            </p:grpSpPr>
            <p:sp>
              <p:nvSpPr>
                <p:cNvPr id="24" name="Freeform 7"/>
                <p:cNvSpPr/>
                <p:nvPr/>
              </p:nvSpPr>
              <p:spPr>
                <a:xfrm>
                  <a:off x="0" y="0"/>
                  <a:ext cx="1752814" cy="492861"/>
                </a:xfrm>
                <a:custGeom>
                  <a:avLst/>
                  <a:gdLst/>
                  <a:ahLst/>
                  <a:cxnLst/>
                  <a:rect l="l" t="t" r="r" b="b"/>
                  <a:pathLst>
                    <a:path w="1752814" h="492861">
                      <a:moveTo>
                        <a:pt x="0" y="0"/>
                      </a:moveTo>
                      <a:lnTo>
                        <a:pt x="1752814" y="0"/>
                      </a:lnTo>
                      <a:lnTo>
                        <a:pt x="1752814" y="492861"/>
                      </a:lnTo>
                      <a:lnTo>
                        <a:pt x="0" y="492861"/>
                      </a:lnTo>
                      <a:close/>
                    </a:path>
                  </a:pathLst>
                </a:custGeom>
                <a:solidFill>
                  <a:srgbClr val="034383"/>
                </a:solidFill>
              </p:spPr>
            </p:sp>
            <p:sp>
              <p:nvSpPr>
                <p:cNvPr id="25" name="TextBox 8"/>
                <p:cNvSpPr txBox="1"/>
                <p:nvPr/>
              </p:nvSpPr>
              <p:spPr>
                <a:xfrm>
                  <a:off x="0" y="-38100"/>
                  <a:ext cx="1752814" cy="530961"/>
                </a:xfrm>
                <a:prstGeom prst="rect">
                  <a:avLst/>
                </a:prstGeom>
              </p:spPr>
              <p:txBody>
                <a:bodyPr lIns="50800" tIns="50800" rIns="50800" bIns="50800" rtlCol="0" anchor="ctr"/>
                <a:lstStyle/>
                <a:p>
                  <a:pPr marL="0" marR="0" lvl="0" indent="0" algn="ctr" defTabSz="914400" rtl="0" eaLnBrk="1" fontAlgn="auto" latinLnBrk="0" hangingPunct="1">
                    <a:lnSpc>
                      <a:spcPts val="329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0" name="TextBox 23"/>
              <p:cNvSpPr txBox="1"/>
              <p:nvPr/>
            </p:nvSpPr>
            <p:spPr>
              <a:xfrm>
                <a:off x="1516021" y="2532002"/>
                <a:ext cx="6096000" cy="538609"/>
              </a:xfrm>
              <a:prstGeom prst="rect">
                <a:avLst/>
              </a:prstGeom>
            </p:spPr>
            <p:txBody>
              <a:bodyPr lIns="0" tIns="0" rIns="0" bIns="0" rtlCol="0" anchor="t">
                <a:spAutoFit/>
              </a:bodyPr>
              <a:lstStyle/>
              <a:p>
                <a:pPr marL="0" marR="0" lvl="0" indent="0" algn="ctr" defTabSz="914400" rtl="0" eaLnBrk="1" fontAlgn="auto" latinLnBrk="0" hangingPunct="1">
                  <a:lnSpc>
                    <a:spcPts val="4234"/>
                  </a:lnSpc>
                  <a:spcBef>
                    <a:spcPct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Ubuntu Bold"/>
                    <a:sym typeface="Ubuntu Bold"/>
                  </a:rPr>
                  <a:t>調查權</a:t>
                </a:r>
                <a:endParaRPr kumimoji="0" lang="en-US" altLang="zh-TW"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Ubuntu Bold"/>
                  <a:sym typeface="Ubuntu Bold"/>
                </a:endParaRPr>
              </a:p>
            </p:txBody>
          </p:sp>
        </p:grpSp>
        <p:grpSp>
          <p:nvGrpSpPr>
            <p:cNvPr id="6" name="群組 5"/>
            <p:cNvGrpSpPr/>
            <p:nvPr/>
          </p:nvGrpSpPr>
          <p:grpSpPr>
            <a:xfrm>
              <a:off x="1553133" y="4809511"/>
              <a:ext cx="6631380" cy="1815882"/>
              <a:chOff x="1565223" y="4950706"/>
              <a:chExt cx="6631380" cy="1815882"/>
            </a:xfrm>
          </p:grpSpPr>
          <p:sp>
            <p:nvSpPr>
              <p:cNvPr id="60" name="等腰三角形 59">
                <a:extLst>
                  <a:ext uri="{FF2B5EF4-FFF2-40B4-BE49-F238E27FC236}">
                    <a16:creationId xmlns="" xmlns:a16="http://schemas.microsoft.com/office/drawing/2014/main" id="{05F328E0-1D89-481C-BE95-EDFD4DF90AC8}"/>
                  </a:ext>
                </a:extLst>
              </p:cNvPr>
              <p:cNvSpPr>
                <a:spLocks noChangeAspect="1"/>
              </p:cNvSpPr>
              <p:nvPr/>
            </p:nvSpPr>
            <p:spPr>
              <a:xfrm>
                <a:off x="1565223" y="5011705"/>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62" name="矩形 61"/>
              <p:cNvSpPr/>
              <p:nvPr/>
            </p:nvSpPr>
            <p:spPr>
              <a:xfrm>
                <a:off x="1962271" y="4950706"/>
                <a:ext cx="6234332"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受理揭弊機關對揭弊事由應為調查，並得要求揭弊者、涉嫌事業單位或機關</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構</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等關係人提供相關事證配合調查，涉案關係人非有正當理由不得拒絕</a:t>
                </a:r>
                <a:r>
                  <a:rPr kumimoji="0" lang="en-US" altLang="zh-TW" sz="20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Aileron Ultra-Bold"/>
                  </a:rPr>
                  <a:t>(§7Ⅰ)</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5" name="群組 4"/>
            <p:cNvGrpSpPr/>
            <p:nvPr/>
          </p:nvGrpSpPr>
          <p:grpSpPr>
            <a:xfrm>
              <a:off x="1582710" y="3104515"/>
              <a:ext cx="6631380" cy="1384995"/>
              <a:chOff x="1565223" y="8164400"/>
              <a:chExt cx="6631380" cy="1384995"/>
            </a:xfrm>
          </p:grpSpPr>
          <p:sp>
            <p:nvSpPr>
              <p:cNvPr id="77" name="等腰三角形 76">
                <a:extLst>
                  <a:ext uri="{FF2B5EF4-FFF2-40B4-BE49-F238E27FC236}">
                    <a16:creationId xmlns="" xmlns:a16="http://schemas.microsoft.com/office/drawing/2014/main" id="{05F328E0-1D89-481C-BE95-EDFD4DF90AC8}"/>
                  </a:ext>
                </a:extLst>
              </p:cNvPr>
              <p:cNvSpPr>
                <a:spLocks noChangeAspect="1"/>
              </p:cNvSpPr>
              <p:nvPr/>
            </p:nvSpPr>
            <p:spPr>
              <a:xfrm>
                <a:off x="1565223" y="8225399"/>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78" name="矩形 77"/>
              <p:cNvSpPr/>
              <p:nvPr/>
            </p:nvSpPr>
            <p:spPr>
              <a:xfrm>
                <a:off x="1962271" y="8164400"/>
                <a:ext cx="6234332"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受理揭弊機關經判定揭弊內容非其主管事項時，應將案件移送各權責機關，並通知揭弊者</a:t>
                </a:r>
                <a:r>
                  <a:rPr kumimoji="0" lang="en-US" altLang="zh-TW" sz="20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Aileron Ultra-Bold"/>
                  </a:rPr>
                  <a:t>(§4Ⅳ)</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sp>
        <p:nvSpPr>
          <p:cNvPr id="41" name="矩形 40"/>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46659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9448800" cy="974626"/>
            <a:chOff x="228600" y="110926"/>
            <a:chExt cx="9448800"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1" y="110926"/>
              <a:ext cx="7681279" cy="974626"/>
            </a:xfrm>
            <a:prstGeom prst="rect">
              <a:avLst/>
            </a:prstGeom>
          </p:spPr>
          <p:txBody>
            <a:bodyPr wrap="square" lIns="0" tIns="0" rIns="0" bIns="0" rtlCol="0" anchor="t">
              <a:spAutoFit/>
            </a:bodyPr>
            <a:lstStyle/>
            <a:p>
              <a:pPr lvl="0">
                <a:lnSpc>
                  <a:spcPts val="7619"/>
                </a:lnSpc>
              </a:pPr>
              <a:r>
                <a:rPr lang="zh-TW" alt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四大揭弊者保護措施</a:t>
              </a:r>
              <a:endParaRPr lang="en-US" sz="5999" b="1" dirty="0">
                <a:solidFill>
                  <a:srgbClr val="C00000"/>
                </a:solidFill>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20" name="群組 19"/>
          <p:cNvGrpSpPr/>
          <p:nvPr/>
        </p:nvGrpSpPr>
        <p:grpSpPr>
          <a:xfrm>
            <a:off x="457201" y="1589088"/>
            <a:ext cx="17449527" cy="8217980"/>
            <a:chOff x="457201" y="1751501"/>
            <a:chExt cx="17449527" cy="8217980"/>
          </a:xfrm>
        </p:grpSpPr>
        <p:pic>
          <p:nvPicPr>
            <p:cNvPr id="122" name="圖片 121"/>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96122" y="4543871"/>
              <a:ext cx="1877640" cy="1877640"/>
            </a:xfrm>
            <a:prstGeom prst="rect">
              <a:avLst/>
            </a:prstGeom>
          </p:spPr>
        </p:pic>
        <p:sp>
          <p:nvSpPr>
            <p:cNvPr id="126" name="TextBox 41">
              <a:extLst>
                <a:ext uri="{FF2B5EF4-FFF2-40B4-BE49-F238E27FC236}">
                  <a16:creationId xmlns="" xmlns:a16="http://schemas.microsoft.com/office/drawing/2014/main" id="{BE4DBAE4-D912-4B99-9CC7-F7DD91544E4B}"/>
                </a:ext>
              </a:extLst>
            </p:cNvPr>
            <p:cNvSpPr txBox="1"/>
            <p:nvPr/>
          </p:nvSpPr>
          <p:spPr>
            <a:xfrm>
              <a:off x="8260860" y="6662173"/>
              <a:ext cx="1930049" cy="49230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揭弊者</a:t>
              </a:r>
              <a:endParaRPr lang="en-US" sz="2800" dirty="0">
                <a:solidFill>
                  <a:srgbClr val="1E302C"/>
                </a:solidFill>
                <a:latin typeface="微軟正黑體" panose="020B0604030504040204" pitchFamily="34" charset="-120"/>
                <a:ea typeface="微軟正黑體" panose="020B0604030504040204" pitchFamily="34" charset="-120"/>
              </a:endParaRPr>
            </a:p>
          </p:txBody>
        </p:sp>
        <p:sp>
          <p:nvSpPr>
            <p:cNvPr id="128" name="Snip Single Corner Rectangle 2">
              <a:extLst>
                <a:ext uri="{FF2B5EF4-FFF2-40B4-BE49-F238E27FC236}">
                  <a16:creationId xmlns="" xmlns:a16="http://schemas.microsoft.com/office/drawing/2014/main" id="{6E1E9BF7-603F-4889-85C9-C9DE8BA3A5B2}"/>
                </a:ext>
              </a:extLst>
            </p:cNvPr>
            <p:cNvSpPr/>
            <p:nvPr/>
          </p:nvSpPr>
          <p:spPr>
            <a:xfrm flipH="1">
              <a:off x="9338728" y="6133473"/>
              <a:ext cx="8568000" cy="3836008"/>
            </a:xfrm>
            <a:prstGeom prst="snip1Rect">
              <a:avLst>
                <a:gd name="adj" fmla="val 50000"/>
              </a:avLst>
            </a:prstGeom>
            <a:solidFill>
              <a:sysClr val="window" lastClr="FFFFFF"/>
            </a:solidFill>
            <a:ln w="63500" cap="flat" cmpd="sng" algn="ctr">
              <a:solidFill>
                <a:srgbClr val="2D8BBA"/>
              </a:solid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lumMod val="65000"/>
                    <a:lumOff val="35000"/>
                  </a:prstClr>
                </a:solidFill>
                <a:effectLst/>
                <a:uLnTx/>
                <a:uFillTx/>
                <a:latin typeface="Arial"/>
                <a:cs typeface="+mn-cs"/>
              </a:endParaRPr>
            </a:p>
          </p:txBody>
        </p:sp>
        <p:sp>
          <p:nvSpPr>
            <p:cNvPr id="176" name="Freeform 9"/>
            <p:cNvSpPr/>
            <p:nvPr/>
          </p:nvSpPr>
          <p:spPr>
            <a:xfrm>
              <a:off x="13622728" y="6377339"/>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2D8BBA"/>
            </a:solidFill>
          </p:spPr>
        </p:sp>
        <p:sp>
          <p:nvSpPr>
            <p:cNvPr id="177" name="文字方塊 176"/>
            <p:cNvSpPr txBox="1"/>
            <p:nvPr/>
          </p:nvSpPr>
          <p:spPr>
            <a:xfrm>
              <a:off x="14762277" y="6501074"/>
              <a:ext cx="1826140" cy="584775"/>
            </a:xfrm>
            <a:prstGeom prst="rect">
              <a:avLst/>
            </a:prstGeom>
            <a:noFill/>
          </p:spPr>
          <p:txBody>
            <a:bodyPr wrap="none" rtlCol="0">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身分保密</a:t>
              </a:r>
            </a:p>
          </p:txBody>
        </p:sp>
        <p:grpSp>
          <p:nvGrpSpPr>
            <p:cNvPr id="18" name="群組 17"/>
            <p:cNvGrpSpPr/>
            <p:nvPr/>
          </p:nvGrpSpPr>
          <p:grpSpPr>
            <a:xfrm>
              <a:off x="10905166" y="7449456"/>
              <a:ext cx="6074377" cy="1384995"/>
              <a:chOff x="10905166" y="7249353"/>
              <a:chExt cx="6074377" cy="1384995"/>
            </a:xfrm>
          </p:grpSpPr>
          <p:sp>
            <p:nvSpPr>
              <p:cNvPr id="186" name="等腰三角形 185">
                <a:extLst>
                  <a:ext uri="{FF2B5EF4-FFF2-40B4-BE49-F238E27FC236}">
                    <a16:creationId xmlns="" xmlns:a16="http://schemas.microsoft.com/office/drawing/2014/main" id="{05F328E0-1D89-481C-BE95-EDFD4DF90AC8}"/>
                  </a:ext>
                </a:extLst>
              </p:cNvPr>
              <p:cNvSpPr>
                <a:spLocks noChangeAspect="1"/>
              </p:cNvSpPr>
              <p:nvPr/>
            </p:nvSpPr>
            <p:spPr>
              <a:xfrm>
                <a:off x="10905166" y="7304818"/>
                <a:ext cx="349002" cy="248276"/>
              </a:xfrm>
              <a:prstGeom prst="triangle">
                <a:avLst/>
              </a:prstGeom>
              <a:solidFill>
                <a:srgbClr val="2D8B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87" name="矩形 186"/>
              <p:cNvSpPr/>
              <p:nvPr/>
            </p:nvSpPr>
            <p:spPr>
              <a:xfrm>
                <a:off x="11436587" y="7249353"/>
                <a:ext cx="5542956" cy="1384995"/>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承辦調查、稽查人員或其他依法執行該相當職</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業</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務之人，均負保密義務</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(§15Ⅰ)</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nvGrpSpPr>
            <p:cNvPr id="14" name="群組 13"/>
            <p:cNvGrpSpPr/>
            <p:nvPr/>
          </p:nvGrpSpPr>
          <p:grpSpPr>
            <a:xfrm>
              <a:off x="10906544" y="8971822"/>
              <a:ext cx="6074377" cy="523220"/>
              <a:chOff x="10906544" y="8540331"/>
              <a:chExt cx="6074377" cy="523220"/>
            </a:xfrm>
          </p:grpSpPr>
          <p:sp>
            <p:nvSpPr>
              <p:cNvPr id="188" name="等腰三角形 187">
                <a:extLst>
                  <a:ext uri="{FF2B5EF4-FFF2-40B4-BE49-F238E27FC236}">
                    <a16:creationId xmlns="" xmlns:a16="http://schemas.microsoft.com/office/drawing/2014/main" id="{05F328E0-1D89-481C-BE95-EDFD4DF90AC8}"/>
                  </a:ext>
                </a:extLst>
              </p:cNvPr>
              <p:cNvSpPr>
                <a:spLocks noChangeAspect="1"/>
              </p:cNvSpPr>
              <p:nvPr/>
            </p:nvSpPr>
            <p:spPr>
              <a:xfrm>
                <a:off x="10906544" y="8595796"/>
                <a:ext cx="349002" cy="248276"/>
              </a:xfrm>
              <a:prstGeom prst="triangle">
                <a:avLst/>
              </a:prstGeom>
              <a:solidFill>
                <a:srgbClr val="2D8B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89" name="矩形 188"/>
              <p:cNvSpPr/>
              <p:nvPr/>
            </p:nvSpPr>
            <p:spPr>
              <a:xfrm>
                <a:off x="11437965" y="8540331"/>
                <a:ext cx="5542956" cy="523220"/>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揭弊者身分保密措施</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(§16)</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sp>
          <p:nvSpPr>
            <p:cNvPr id="130" name="Snip Single Corner Rectangle 4">
              <a:extLst>
                <a:ext uri="{FF2B5EF4-FFF2-40B4-BE49-F238E27FC236}">
                  <a16:creationId xmlns="" xmlns:a16="http://schemas.microsoft.com/office/drawing/2014/main" id="{F7C13A5F-C26B-451E-A141-61BB4B9653BE}"/>
                </a:ext>
              </a:extLst>
            </p:cNvPr>
            <p:cNvSpPr/>
            <p:nvPr/>
          </p:nvSpPr>
          <p:spPr>
            <a:xfrm flipH="1" flipV="1">
              <a:off x="9279475" y="1751501"/>
              <a:ext cx="8568000" cy="3836008"/>
            </a:xfrm>
            <a:prstGeom prst="snip1Rect">
              <a:avLst>
                <a:gd name="adj" fmla="val 50000"/>
              </a:avLst>
            </a:prstGeom>
            <a:solidFill>
              <a:sysClr val="window" lastClr="FFFFFF"/>
            </a:solidFill>
            <a:ln w="63500" cap="flat" cmpd="sng" algn="ctr">
              <a:solidFill>
                <a:srgbClr val="3A577B"/>
              </a:solid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lumMod val="65000"/>
                    <a:lumOff val="35000"/>
                  </a:prstClr>
                </a:solidFill>
                <a:effectLst/>
                <a:uLnTx/>
                <a:uFillTx/>
                <a:latin typeface="Arial"/>
                <a:cs typeface="+mn-cs"/>
              </a:endParaRPr>
            </a:p>
          </p:txBody>
        </p:sp>
        <p:sp>
          <p:nvSpPr>
            <p:cNvPr id="178" name="Freeform 9"/>
            <p:cNvSpPr/>
            <p:nvPr/>
          </p:nvSpPr>
          <p:spPr>
            <a:xfrm>
              <a:off x="13622728"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179" name="文字方塊 178"/>
            <p:cNvSpPr txBox="1"/>
            <p:nvPr/>
          </p:nvSpPr>
          <p:spPr>
            <a:xfrm>
              <a:off x="14762276" y="2131967"/>
              <a:ext cx="1826140" cy="584775"/>
            </a:xfrm>
            <a:prstGeom prst="rect">
              <a:avLst/>
            </a:prstGeom>
            <a:noFill/>
          </p:spPr>
          <p:txBody>
            <a:bodyPr wrap="none" rtlCol="0">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人身保護</a:t>
              </a:r>
            </a:p>
          </p:txBody>
        </p:sp>
        <p:grpSp>
          <p:nvGrpSpPr>
            <p:cNvPr id="19" name="群組 18"/>
            <p:cNvGrpSpPr/>
            <p:nvPr/>
          </p:nvGrpSpPr>
          <p:grpSpPr>
            <a:xfrm>
              <a:off x="10905165" y="3085311"/>
              <a:ext cx="6074378" cy="954107"/>
              <a:chOff x="10884898" y="2976608"/>
              <a:chExt cx="6074378" cy="954107"/>
            </a:xfrm>
          </p:grpSpPr>
          <p:sp>
            <p:nvSpPr>
              <p:cNvPr id="190" name="等腰三角形 189">
                <a:extLst>
                  <a:ext uri="{FF2B5EF4-FFF2-40B4-BE49-F238E27FC236}">
                    <a16:creationId xmlns="" xmlns:a16="http://schemas.microsoft.com/office/drawing/2014/main" id="{05F328E0-1D89-481C-BE95-EDFD4DF90AC8}"/>
                  </a:ext>
                </a:extLst>
              </p:cNvPr>
              <p:cNvSpPr>
                <a:spLocks noChangeAspect="1"/>
              </p:cNvSpPr>
              <p:nvPr/>
            </p:nvSpPr>
            <p:spPr>
              <a:xfrm>
                <a:off x="10884898" y="3032073"/>
                <a:ext cx="349002" cy="248276"/>
              </a:xfrm>
              <a:prstGeom prst="triangle">
                <a:avLst/>
              </a:prstGeom>
              <a:solidFill>
                <a:srgbClr val="3A577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91" name="矩形 190"/>
              <p:cNvSpPr/>
              <p:nvPr/>
            </p:nvSpPr>
            <p:spPr>
              <a:xfrm>
                <a:off x="11416319" y="2976608"/>
                <a:ext cx="5542957" cy="954107"/>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揭弊者及其</a:t>
                </a:r>
                <a:r>
                  <a:rPr lang="zh-TW" altLang="en-US" sz="2800" b="1" dirty="0">
                    <a:solidFill>
                      <a:srgbClr val="5188CC"/>
                    </a:solidFill>
                    <a:latin typeface="微軟正黑體" panose="020B0604030504040204" pitchFamily="34" charset="-120"/>
                    <a:ea typeface="微軟正黑體" panose="020B0604030504040204" pitchFamily="34" charset="-120"/>
                    <a:cs typeface="Aileron Ultra-Bold"/>
                  </a:rPr>
                  <a:t>密切關係人</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得準用證人保護法之人身安全保護措施</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(§14Ⅰ)</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sp>
          <p:nvSpPr>
            <p:cNvPr id="127" name="Snip Single Corner Rectangle 1">
              <a:extLst>
                <a:ext uri="{FF2B5EF4-FFF2-40B4-BE49-F238E27FC236}">
                  <a16:creationId xmlns="" xmlns:a16="http://schemas.microsoft.com/office/drawing/2014/main" id="{81137DEF-22DF-4E4F-94D8-F6E61DC597D4}"/>
                </a:ext>
              </a:extLst>
            </p:cNvPr>
            <p:cNvSpPr/>
            <p:nvPr/>
          </p:nvSpPr>
          <p:spPr>
            <a:xfrm>
              <a:off x="457201" y="6119523"/>
              <a:ext cx="8568000" cy="3836008"/>
            </a:xfrm>
            <a:prstGeom prst="snip1Rect">
              <a:avLst>
                <a:gd name="adj" fmla="val 50000"/>
              </a:avLst>
            </a:prstGeom>
            <a:solidFill>
              <a:sysClr val="window" lastClr="FFFFFF"/>
            </a:solidFill>
            <a:ln w="63500" cap="flat" cmpd="sng" algn="ctr">
              <a:solidFill>
                <a:srgbClr val="5EBEE4"/>
              </a:solid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lumMod val="65000"/>
                    <a:lumOff val="35000"/>
                  </a:prstClr>
                </a:solidFill>
                <a:effectLst/>
                <a:uLnTx/>
                <a:uFillTx/>
                <a:latin typeface="Arial"/>
                <a:cs typeface="+mn-cs"/>
              </a:endParaRPr>
            </a:p>
          </p:txBody>
        </p:sp>
        <p:sp>
          <p:nvSpPr>
            <p:cNvPr id="182" name="Freeform 9"/>
            <p:cNvSpPr/>
            <p:nvPr/>
          </p:nvSpPr>
          <p:spPr>
            <a:xfrm>
              <a:off x="719085" y="6377339"/>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5EBEE4"/>
            </a:solidFill>
          </p:spPr>
        </p:sp>
        <p:sp>
          <p:nvSpPr>
            <p:cNvPr id="183" name="文字方塊 182"/>
            <p:cNvSpPr txBox="1"/>
            <p:nvPr/>
          </p:nvSpPr>
          <p:spPr>
            <a:xfrm>
              <a:off x="1663878" y="6501074"/>
              <a:ext cx="1826140" cy="584775"/>
            </a:xfrm>
            <a:prstGeom prst="rect">
              <a:avLst/>
            </a:prstGeom>
            <a:noFill/>
          </p:spPr>
          <p:txBody>
            <a:bodyPr wrap="none" rtlCol="0">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程序保障</a:t>
              </a:r>
            </a:p>
          </p:txBody>
        </p:sp>
        <p:grpSp>
          <p:nvGrpSpPr>
            <p:cNvPr id="17" name="群組 16"/>
            <p:cNvGrpSpPr/>
            <p:nvPr/>
          </p:nvGrpSpPr>
          <p:grpSpPr>
            <a:xfrm>
              <a:off x="917756" y="7528190"/>
              <a:ext cx="6533375" cy="523220"/>
              <a:chOff x="917756" y="7328087"/>
              <a:chExt cx="6533375" cy="523220"/>
            </a:xfrm>
          </p:grpSpPr>
          <p:sp>
            <p:nvSpPr>
              <p:cNvPr id="194" name="等腰三角形 193">
                <a:extLst>
                  <a:ext uri="{FF2B5EF4-FFF2-40B4-BE49-F238E27FC236}">
                    <a16:creationId xmlns="" xmlns:a16="http://schemas.microsoft.com/office/drawing/2014/main" id="{05F328E0-1D89-481C-BE95-EDFD4DF90AC8}"/>
                  </a:ext>
                </a:extLst>
              </p:cNvPr>
              <p:cNvSpPr>
                <a:spLocks noChangeAspect="1"/>
              </p:cNvSpPr>
              <p:nvPr/>
            </p:nvSpPr>
            <p:spPr>
              <a:xfrm>
                <a:off x="917756" y="7383552"/>
                <a:ext cx="349002" cy="248276"/>
              </a:xfrm>
              <a:prstGeom prst="triangle">
                <a:avLst/>
              </a:prstGeom>
              <a:solidFill>
                <a:srgbClr val="5EBEE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95" name="矩形 194"/>
              <p:cNvSpPr/>
              <p:nvPr/>
            </p:nvSpPr>
            <p:spPr>
              <a:xfrm>
                <a:off x="1449176" y="7328087"/>
                <a:ext cx="6001955" cy="523220"/>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揭弊抗辯優先調查</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(§9Ⅱ</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10Ⅳ)</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nvGrpSpPr>
            <p:cNvPr id="16" name="群組 15"/>
            <p:cNvGrpSpPr/>
            <p:nvPr/>
          </p:nvGrpSpPr>
          <p:grpSpPr>
            <a:xfrm>
              <a:off x="919133" y="8203071"/>
              <a:ext cx="6104222" cy="523220"/>
              <a:chOff x="919133" y="8002968"/>
              <a:chExt cx="6104222" cy="523220"/>
            </a:xfrm>
          </p:grpSpPr>
          <p:sp>
            <p:nvSpPr>
              <p:cNvPr id="196" name="等腰三角形 195">
                <a:extLst>
                  <a:ext uri="{FF2B5EF4-FFF2-40B4-BE49-F238E27FC236}">
                    <a16:creationId xmlns="" xmlns:a16="http://schemas.microsoft.com/office/drawing/2014/main" id="{05F328E0-1D89-481C-BE95-EDFD4DF90AC8}"/>
                  </a:ext>
                </a:extLst>
              </p:cNvPr>
              <p:cNvSpPr>
                <a:spLocks noChangeAspect="1"/>
              </p:cNvSpPr>
              <p:nvPr/>
            </p:nvSpPr>
            <p:spPr>
              <a:xfrm>
                <a:off x="919133" y="8058433"/>
                <a:ext cx="349002" cy="248276"/>
              </a:xfrm>
              <a:prstGeom prst="triangle">
                <a:avLst/>
              </a:prstGeom>
              <a:solidFill>
                <a:srgbClr val="5EBEE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97" name="矩形 196"/>
              <p:cNvSpPr/>
              <p:nvPr/>
            </p:nvSpPr>
            <p:spPr>
              <a:xfrm>
                <a:off x="1450554" y="8002968"/>
                <a:ext cx="5572801" cy="523220"/>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舉證責任倒置</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(§8Ⅴ</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8Ⅵ</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10Ⅴ)</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sp>
          <p:nvSpPr>
            <p:cNvPr id="129" name="Snip Single Corner Rectangle 3">
              <a:extLst>
                <a:ext uri="{FF2B5EF4-FFF2-40B4-BE49-F238E27FC236}">
                  <a16:creationId xmlns="" xmlns:a16="http://schemas.microsoft.com/office/drawing/2014/main" id="{07C06604-9826-43DA-BDAB-3C6D1D9A4F66}"/>
                </a:ext>
              </a:extLst>
            </p:cNvPr>
            <p:cNvSpPr/>
            <p:nvPr/>
          </p:nvSpPr>
          <p:spPr>
            <a:xfrm flipV="1">
              <a:off x="457201" y="1751501"/>
              <a:ext cx="8568000" cy="3836008"/>
            </a:xfrm>
            <a:prstGeom prst="snip1Rect">
              <a:avLst>
                <a:gd name="adj" fmla="val 50000"/>
              </a:avLst>
            </a:prstGeom>
            <a:solidFill>
              <a:sysClr val="window" lastClr="FFFFFF"/>
            </a:solidFill>
            <a:ln w="63500" cap="flat" cmpd="sng" algn="ctr">
              <a:solidFill>
                <a:srgbClr val="5188CC"/>
              </a:solid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lumMod val="65000"/>
                    <a:lumOff val="35000"/>
                  </a:prstClr>
                </a:solidFill>
                <a:effectLst/>
                <a:uLnTx/>
                <a:uFillTx/>
                <a:latin typeface="Arial"/>
                <a:cs typeface="+mn-cs"/>
              </a:endParaRPr>
            </a:p>
          </p:txBody>
        </p:sp>
        <p:sp>
          <p:nvSpPr>
            <p:cNvPr id="180" name="Freeform 9"/>
            <p:cNvSpPr/>
            <p:nvPr/>
          </p:nvSpPr>
          <p:spPr>
            <a:xfrm>
              <a:off x="719085" y="2012895"/>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5188CC"/>
            </a:solidFill>
          </p:spPr>
        </p:sp>
        <p:sp>
          <p:nvSpPr>
            <p:cNvPr id="181" name="文字方塊 180"/>
            <p:cNvSpPr txBox="1"/>
            <p:nvPr/>
          </p:nvSpPr>
          <p:spPr>
            <a:xfrm>
              <a:off x="1663878" y="2136630"/>
              <a:ext cx="1826140" cy="584775"/>
            </a:xfrm>
            <a:prstGeom prst="rect">
              <a:avLst/>
            </a:prstGeom>
            <a:noFill/>
          </p:spPr>
          <p:txBody>
            <a:bodyPr wrap="none" rtlCol="0">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工作保障</a:t>
              </a:r>
            </a:p>
          </p:txBody>
        </p:sp>
        <p:grpSp>
          <p:nvGrpSpPr>
            <p:cNvPr id="10" name="群組 9"/>
            <p:cNvGrpSpPr/>
            <p:nvPr/>
          </p:nvGrpSpPr>
          <p:grpSpPr>
            <a:xfrm>
              <a:off x="919133" y="2867250"/>
              <a:ext cx="6104222" cy="523220"/>
              <a:chOff x="919133" y="2936466"/>
              <a:chExt cx="6104222" cy="523220"/>
            </a:xfrm>
          </p:grpSpPr>
          <p:sp>
            <p:nvSpPr>
              <p:cNvPr id="198" name="等腰三角形 197">
                <a:extLst>
                  <a:ext uri="{FF2B5EF4-FFF2-40B4-BE49-F238E27FC236}">
                    <a16:creationId xmlns="" xmlns:a16="http://schemas.microsoft.com/office/drawing/2014/main" id="{05F328E0-1D89-481C-BE95-EDFD4DF90AC8}"/>
                  </a:ext>
                </a:extLst>
              </p:cNvPr>
              <p:cNvSpPr>
                <a:spLocks noChangeAspect="1"/>
              </p:cNvSpPr>
              <p:nvPr/>
            </p:nvSpPr>
            <p:spPr>
              <a:xfrm>
                <a:off x="919133" y="2991931"/>
                <a:ext cx="349002" cy="248276"/>
              </a:xfrm>
              <a:prstGeom prst="triangle">
                <a:avLst/>
              </a:prstGeom>
              <a:solidFill>
                <a:srgbClr val="5188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99" name="矩形 198"/>
              <p:cNvSpPr/>
              <p:nvPr/>
            </p:nvSpPr>
            <p:spPr>
              <a:xfrm>
                <a:off x="1450554" y="2936466"/>
                <a:ext cx="5572801" cy="523220"/>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禁止不利措施</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(§8Ⅰ</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Ⅱ)</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nvGrpSpPr>
            <p:cNvPr id="11" name="群組 10"/>
            <p:cNvGrpSpPr/>
            <p:nvPr/>
          </p:nvGrpSpPr>
          <p:grpSpPr>
            <a:xfrm>
              <a:off x="920511" y="3413907"/>
              <a:ext cx="6102844" cy="954107"/>
              <a:chOff x="920511" y="3413907"/>
              <a:chExt cx="6102844" cy="954107"/>
            </a:xfrm>
          </p:grpSpPr>
          <p:sp>
            <p:nvSpPr>
              <p:cNvPr id="200" name="等腰三角形 199">
                <a:extLst>
                  <a:ext uri="{FF2B5EF4-FFF2-40B4-BE49-F238E27FC236}">
                    <a16:creationId xmlns="" xmlns:a16="http://schemas.microsoft.com/office/drawing/2014/main" id="{05F328E0-1D89-481C-BE95-EDFD4DF90AC8}"/>
                  </a:ext>
                </a:extLst>
              </p:cNvPr>
              <p:cNvSpPr>
                <a:spLocks noChangeAspect="1"/>
              </p:cNvSpPr>
              <p:nvPr/>
            </p:nvSpPr>
            <p:spPr>
              <a:xfrm>
                <a:off x="920511" y="3469372"/>
                <a:ext cx="349002" cy="248276"/>
              </a:xfrm>
              <a:prstGeom prst="triangle">
                <a:avLst/>
              </a:prstGeom>
              <a:solidFill>
                <a:srgbClr val="5188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01" name="矩形 200"/>
              <p:cNvSpPr/>
              <p:nvPr/>
            </p:nvSpPr>
            <p:spPr>
              <a:xfrm>
                <a:off x="1451932" y="3413907"/>
                <a:ext cx="5571423" cy="954107"/>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回復原狀、損害賠償、工資補償金</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(§8Ⅲ</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8Ⅳ</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9Ⅲ</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10Ⅱ</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10Ⅵ</a:t>
                </a:r>
                <a:r>
                  <a:rPr lang="zh-TW" altLang="en-US" sz="2000" b="1" dirty="0">
                    <a:solidFill>
                      <a:srgbClr val="285994"/>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10Ⅶ )</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nvGrpSpPr>
            <p:cNvPr id="12" name="群組 11"/>
            <p:cNvGrpSpPr/>
            <p:nvPr/>
          </p:nvGrpSpPr>
          <p:grpSpPr>
            <a:xfrm>
              <a:off x="919133" y="4363221"/>
              <a:ext cx="6104222" cy="523220"/>
              <a:chOff x="919133" y="4559077"/>
              <a:chExt cx="6104222" cy="523220"/>
            </a:xfrm>
          </p:grpSpPr>
          <p:sp>
            <p:nvSpPr>
              <p:cNvPr id="202" name="等腰三角形 201">
                <a:extLst>
                  <a:ext uri="{FF2B5EF4-FFF2-40B4-BE49-F238E27FC236}">
                    <a16:creationId xmlns="" xmlns:a16="http://schemas.microsoft.com/office/drawing/2014/main" id="{05F328E0-1D89-481C-BE95-EDFD4DF90AC8}"/>
                  </a:ext>
                </a:extLst>
              </p:cNvPr>
              <p:cNvSpPr>
                <a:spLocks noChangeAspect="1"/>
              </p:cNvSpPr>
              <p:nvPr/>
            </p:nvSpPr>
            <p:spPr>
              <a:xfrm>
                <a:off x="919133" y="4614542"/>
                <a:ext cx="349002" cy="248276"/>
              </a:xfrm>
              <a:prstGeom prst="triangle">
                <a:avLst/>
              </a:prstGeom>
              <a:solidFill>
                <a:srgbClr val="5188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03" name="矩形 202"/>
              <p:cNvSpPr/>
              <p:nvPr/>
            </p:nvSpPr>
            <p:spPr>
              <a:xfrm>
                <a:off x="1450554" y="4559077"/>
                <a:ext cx="5572801" cy="523220"/>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禁止揭弊條款無效</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(§8Ⅶ)</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nvGrpSpPr>
            <p:cNvPr id="13" name="群組 12"/>
            <p:cNvGrpSpPr/>
            <p:nvPr/>
          </p:nvGrpSpPr>
          <p:grpSpPr>
            <a:xfrm>
              <a:off x="919133" y="4999676"/>
              <a:ext cx="6104222" cy="523220"/>
              <a:chOff x="919133" y="4999676"/>
              <a:chExt cx="6104222" cy="523220"/>
            </a:xfrm>
          </p:grpSpPr>
          <p:sp>
            <p:nvSpPr>
              <p:cNvPr id="204" name="等腰三角形 203">
                <a:extLst>
                  <a:ext uri="{FF2B5EF4-FFF2-40B4-BE49-F238E27FC236}">
                    <a16:creationId xmlns="" xmlns:a16="http://schemas.microsoft.com/office/drawing/2014/main" id="{05F328E0-1D89-481C-BE95-EDFD4DF90AC8}"/>
                  </a:ext>
                </a:extLst>
              </p:cNvPr>
              <p:cNvSpPr>
                <a:spLocks noChangeAspect="1"/>
              </p:cNvSpPr>
              <p:nvPr/>
            </p:nvSpPr>
            <p:spPr>
              <a:xfrm>
                <a:off x="919133" y="5055141"/>
                <a:ext cx="349002" cy="248276"/>
              </a:xfrm>
              <a:prstGeom prst="triangle">
                <a:avLst/>
              </a:prstGeom>
              <a:solidFill>
                <a:srgbClr val="5188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05" name="矩形 204"/>
              <p:cNvSpPr/>
              <p:nvPr/>
            </p:nvSpPr>
            <p:spPr>
              <a:xfrm>
                <a:off x="1450554" y="4999676"/>
                <a:ext cx="5572801" cy="523220"/>
              </a:xfrm>
              <a:prstGeom prst="rect">
                <a:avLst/>
              </a:prstGeom>
            </p:spPr>
            <p:txBody>
              <a:bodyPr wrap="square">
                <a:spAutoFit/>
              </a:bodyPr>
              <a:lstStyle/>
              <a:p>
                <a:pPr lvl="0"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申請再任公職</a:t>
                </a:r>
                <a:r>
                  <a:rPr lang="en-US" altLang="zh-TW" sz="2000" b="1" dirty="0">
                    <a:solidFill>
                      <a:srgbClr val="285994"/>
                    </a:solidFill>
                    <a:latin typeface="微軟正黑體" panose="020B0604030504040204" pitchFamily="34" charset="-120"/>
                    <a:ea typeface="微軟正黑體" panose="020B0604030504040204" pitchFamily="34" charset="-120"/>
                    <a:cs typeface="Aileron Ultra-Bold"/>
                  </a:rPr>
                  <a:t>(§13Ⅱ)</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sp>
        <p:nvSpPr>
          <p:cNvPr id="49" name="矩形 48"/>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11</a:t>
            </a:fld>
            <a:endParaRPr lang="en-US" altLang="zh-TW" sz="2000" dirty="0">
              <a:solidFill>
                <a:schemeClr val="bg1">
                  <a:lumMod val="50000"/>
                </a:schemeClr>
              </a:solidFill>
              <a:latin typeface="Impact" panose="020B0806030902050204" pitchFamily="34" charset="0"/>
            </a:endParaRPr>
          </a:p>
        </p:txBody>
      </p:sp>
    </p:spTree>
    <p:extLst>
      <p:ext uri="{BB962C8B-B14F-4D97-AF65-F5344CB8AC3E}">
        <p14:creationId xmlns:p14="http://schemas.microsoft.com/office/powerpoint/2010/main" val="151920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3488"/>
            <a:ext cx="9982200" cy="974626"/>
            <a:chOff x="228600" y="110926"/>
            <a:chExt cx="9982200"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41310" y="110926"/>
              <a:ext cx="8269490" cy="974626"/>
            </a:xfrm>
            <a:prstGeom prst="rect">
              <a:avLst/>
            </a:prstGeom>
          </p:spPr>
          <p:txBody>
            <a:bodyPr wrap="square" lIns="0" tIns="0" rIns="0" bIns="0" rtlCol="0" anchor="t">
              <a:spAutoFit/>
            </a:bodyPr>
            <a:lstStyle/>
            <a:p>
              <a:pPr lvl="0">
                <a:lnSpc>
                  <a:spcPts val="7619"/>
                </a:lnSpc>
                <a:defRPr/>
              </a:pPr>
              <a:r>
                <a:rPr lang="zh-TW" alt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禁止不利措施 </a:t>
              </a:r>
              <a:r>
                <a:rPr lang="en-US" altLang="zh-TW" sz="4400"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a:t>
              </a:r>
              <a:r>
                <a:rPr lang="en-US" altLang="zh-TW" sz="4400" b="1" dirty="0">
                  <a:solidFill>
                    <a:srgbClr val="0E2F5F"/>
                  </a:solidFill>
                  <a:latin typeface="微軟正黑體" panose="020B0604030504040204" pitchFamily="34" charset="-120"/>
                  <a:ea typeface="微軟正黑體" panose="020B0604030504040204" pitchFamily="34" charset="-120"/>
                  <a:cs typeface="Akzidenz-Grotesk Heavy"/>
                  <a:sym typeface="Aileron Heavy"/>
                </a:rPr>
                <a:t>§8Ⅰ</a:t>
              </a:r>
              <a:r>
                <a:rPr lang="zh-TW" altLang="en-US" sz="4400" b="1" dirty="0">
                  <a:solidFill>
                    <a:srgbClr val="0E2F5F"/>
                  </a:solidFill>
                  <a:latin typeface="微軟正黑體" panose="020B0604030504040204" pitchFamily="34" charset="-120"/>
                  <a:ea typeface="微軟正黑體" panose="020B0604030504040204" pitchFamily="34" charset="-120"/>
                  <a:cs typeface="Akzidenz-Grotesk Heavy"/>
                  <a:sym typeface="Aileron Heavy"/>
                </a:rPr>
                <a:t>、</a:t>
              </a:r>
              <a:r>
                <a:rPr lang="en-US" altLang="zh-TW" sz="4400" b="1" dirty="0">
                  <a:solidFill>
                    <a:srgbClr val="0E2F5F"/>
                  </a:solidFill>
                  <a:latin typeface="微軟正黑體" panose="020B0604030504040204" pitchFamily="34" charset="-120"/>
                  <a:ea typeface="微軟正黑體" panose="020B0604030504040204" pitchFamily="34" charset="-120"/>
                  <a:cs typeface="Akzidenz-Grotesk Heavy"/>
                  <a:sym typeface="Aileron Heavy"/>
                </a:rPr>
                <a:t>Ⅱ)</a:t>
              </a:r>
              <a:endParaRPr lang="en-US" altLang="zh-TW" sz="5999" b="1" dirty="0">
                <a:solidFill>
                  <a:srgbClr val="C00000"/>
                </a:solidFill>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147" name="群組 146"/>
          <p:cNvGrpSpPr/>
          <p:nvPr/>
        </p:nvGrpSpPr>
        <p:grpSpPr>
          <a:xfrm>
            <a:off x="676808" y="1533774"/>
            <a:ext cx="16986866" cy="7218367"/>
            <a:chOff x="676808" y="1533774"/>
            <a:chExt cx="16986866" cy="7218367"/>
          </a:xfrm>
        </p:grpSpPr>
        <p:grpSp>
          <p:nvGrpSpPr>
            <p:cNvPr id="3" name="群組 2"/>
            <p:cNvGrpSpPr/>
            <p:nvPr/>
          </p:nvGrpSpPr>
          <p:grpSpPr>
            <a:xfrm>
              <a:off x="743348" y="3315198"/>
              <a:ext cx="5399998" cy="2283172"/>
              <a:chOff x="745305" y="2473622"/>
              <a:chExt cx="5399998" cy="2283172"/>
            </a:xfrm>
          </p:grpSpPr>
          <p:grpSp>
            <p:nvGrpSpPr>
              <p:cNvPr id="84" name="群組 83"/>
              <p:cNvGrpSpPr/>
              <p:nvPr/>
            </p:nvGrpSpPr>
            <p:grpSpPr>
              <a:xfrm>
                <a:off x="745305" y="2473622"/>
                <a:ext cx="5399998" cy="1144469"/>
                <a:chOff x="1028700" y="4991249"/>
                <a:chExt cx="5077947" cy="846527"/>
              </a:xfrm>
            </p:grpSpPr>
            <p:grpSp>
              <p:nvGrpSpPr>
                <p:cNvPr id="85" name="Group 5"/>
                <p:cNvGrpSpPr/>
                <p:nvPr/>
              </p:nvGrpSpPr>
              <p:grpSpPr>
                <a:xfrm>
                  <a:off x="1028700" y="4991249"/>
                  <a:ext cx="5077947" cy="846527"/>
                  <a:chOff x="0" y="-47625"/>
                  <a:chExt cx="1337402" cy="222954"/>
                </a:xfrm>
              </p:grpSpPr>
              <p:sp>
                <p:nvSpPr>
                  <p:cNvPr id="87" name="Freeform 6"/>
                  <p:cNvSpPr/>
                  <p:nvPr/>
                </p:nvSpPr>
                <p:spPr>
                  <a:xfrm>
                    <a:off x="0" y="0"/>
                    <a:ext cx="1337402" cy="140263"/>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3A577B"/>
                  </a:solidFill>
                </p:spPr>
              </p:sp>
              <p:sp>
                <p:nvSpPr>
                  <p:cNvPr id="88"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86" name="TextBox 29"/>
                <p:cNvSpPr txBox="1"/>
                <p:nvPr/>
              </p:nvSpPr>
              <p:spPr>
                <a:xfrm>
                  <a:off x="1393259" y="5323260"/>
                  <a:ext cx="4331066" cy="303537"/>
                </a:xfrm>
                <a:prstGeom prst="rect">
                  <a:avLst/>
                </a:prstGeom>
              </p:spPr>
              <p:txBody>
                <a:bodyPr lIns="0" tIns="0" rIns="0" bIns="0" rtlCol="0" anchor="t">
                  <a:spAutoFit/>
                </a:bodyPr>
                <a:lstStyle/>
                <a:p>
                  <a:pPr algn="ct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不利其身分之人事行政行為</a:t>
                  </a:r>
                </a:p>
              </p:txBody>
            </p:sp>
          </p:grpSp>
          <p:sp>
            <p:nvSpPr>
              <p:cNvPr id="99" name="等腰三角形 98">
                <a:extLst>
                  <a:ext uri="{FF2B5EF4-FFF2-40B4-BE49-F238E27FC236}">
                    <a16:creationId xmlns="" xmlns:a16="http://schemas.microsoft.com/office/drawing/2014/main" id="{05F328E0-1D89-481C-BE95-EDFD4DF90AC8}"/>
                  </a:ext>
                </a:extLst>
              </p:cNvPr>
              <p:cNvSpPr>
                <a:spLocks noChangeAspect="1"/>
              </p:cNvSpPr>
              <p:nvPr/>
            </p:nvSpPr>
            <p:spPr>
              <a:xfrm>
                <a:off x="883730" y="3617464"/>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00" name="矩形 99"/>
              <p:cNvSpPr/>
              <p:nvPr/>
            </p:nvSpPr>
            <p:spPr>
              <a:xfrm>
                <a:off x="1280777" y="3556465"/>
                <a:ext cx="4680000" cy="1200329"/>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解職、撤職、免職、停職、解約、降調，或不利之考績、懲處、懲罰及評定</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(§8Ⅱ①)</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grpSp>
        <p:grpSp>
          <p:nvGrpSpPr>
            <p:cNvPr id="4" name="群組 3"/>
            <p:cNvGrpSpPr/>
            <p:nvPr/>
          </p:nvGrpSpPr>
          <p:grpSpPr>
            <a:xfrm>
              <a:off x="676808" y="6412074"/>
              <a:ext cx="5399998" cy="2340067"/>
              <a:chOff x="745305" y="4861875"/>
              <a:chExt cx="5399998" cy="2340067"/>
            </a:xfrm>
          </p:grpSpPr>
          <p:grpSp>
            <p:nvGrpSpPr>
              <p:cNvPr id="89" name="群組 88"/>
              <p:cNvGrpSpPr/>
              <p:nvPr/>
            </p:nvGrpSpPr>
            <p:grpSpPr>
              <a:xfrm>
                <a:off x="745305" y="4861875"/>
                <a:ext cx="5399998" cy="1144469"/>
                <a:chOff x="1028700" y="4991249"/>
                <a:chExt cx="5077947" cy="846527"/>
              </a:xfrm>
            </p:grpSpPr>
            <p:grpSp>
              <p:nvGrpSpPr>
                <p:cNvPr id="90" name="Group 5"/>
                <p:cNvGrpSpPr/>
                <p:nvPr/>
              </p:nvGrpSpPr>
              <p:grpSpPr>
                <a:xfrm>
                  <a:off x="1028700" y="4991249"/>
                  <a:ext cx="5077947" cy="846527"/>
                  <a:chOff x="0" y="-47625"/>
                  <a:chExt cx="1337402" cy="222954"/>
                </a:xfrm>
              </p:grpSpPr>
              <p:sp>
                <p:nvSpPr>
                  <p:cNvPr id="92" name="Freeform 6"/>
                  <p:cNvSpPr/>
                  <p:nvPr/>
                </p:nvSpPr>
                <p:spPr>
                  <a:xfrm>
                    <a:off x="0" y="0"/>
                    <a:ext cx="1337402" cy="140263"/>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41B8D5"/>
                  </a:solidFill>
                </p:spPr>
              </p:sp>
              <p:sp>
                <p:nvSpPr>
                  <p:cNvPr id="93"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91" name="TextBox 29"/>
                <p:cNvSpPr txBox="1"/>
                <p:nvPr/>
              </p:nvSpPr>
              <p:spPr>
                <a:xfrm>
                  <a:off x="1227912" y="5309876"/>
                  <a:ext cx="4695626" cy="303537"/>
                </a:xfrm>
                <a:prstGeom prst="rect">
                  <a:avLst/>
                </a:prstGeom>
              </p:spPr>
              <p:txBody>
                <a:bodyPr wrap="square" lIns="0" tIns="0" rIns="0" bIns="0" rtlCol="0" anchor="t">
                  <a:spAutoFit/>
                </a:bodyPr>
                <a:lstStyle/>
                <a:p>
                  <a:pPr algn="ct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對俸給薪資、獎金之不利處分</a:t>
                  </a:r>
                </a:p>
              </p:txBody>
            </p:sp>
          </p:grpSp>
          <p:sp>
            <p:nvSpPr>
              <p:cNvPr id="103" name="等腰三角形 102">
                <a:extLst>
                  <a:ext uri="{FF2B5EF4-FFF2-40B4-BE49-F238E27FC236}">
                    <a16:creationId xmlns="" xmlns:a16="http://schemas.microsoft.com/office/drawing/2014/main" id="{05F328E0-1D89-481C-BE95-EDFD4DF90AC8}"/>
                  </a:ext>
                </a:extLst>
              </p:cNvPr>
              <p:cNvSpPr>
                <a:spLocks noChangeAspect="1"/>
              </p:cNvSpPr>
              <p:nvPr/>
            </p:nvSpPr>
            <p:spPr>
              <a:xfrm>
                <a:off x="883730" y="6062612"/>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04" name="矩形 103"/>
              <p:cNvSpPr/>
              <p:nvPr/>
            </p:nvSpPr>
            <p:spPr>
              <a:xfrm>
                <a:off x="1280777" y="6001613"/>
                <a:ext cx="4680000" cy="1200329"/>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減薪</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俸</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、罰款</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薪</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、剝奪或減少獎金、退休</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職、伍</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金</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(§8Ⅱ②) </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grpSp>
        <p:grpSp>
          <p:nvGrpSpPr>
            <p:cNvPr id="79" name="群組 78"/>
            <p:cNvGrpSpPr/>
            <p:nvPr/>
          </p:nvGrpSpPr>
          <p:grpSpPr>
            <a:xfrm>
              <a:off x="12263676" y="3311212"/>
              <a:ext cx="5399998" cy="1144469"/>
              <a:chOff x="1028700" y="4991249"/>
              <a:chExt cx="5077947" cy="846527"/>
            </a:xfrm>
          </p:grpSpPr>
          <p:grpSp>
            <p:nvGrpSpPr>
              <p:cNvPr id="80" name="Group 5"/>
              <p:cNvGrpSpPr/>
              <p:nvPr/>
            </p:nvGrpSpPr>
            <p:grpSpPr>
              <a:xfrm>
                <a:off x="1028700" y="4991249"/>
                <a:ext cx="5077947" cy="846527"/>
                <a:chOff x="0" y="-47625"/>
                <a:chExt cx="1337402" cy="222954"/>
              </a:xfrm>
            </p:grpSpPr>
            <p:sp>
              <p:nvSpPr>
                <p:cNvPr id="82" name="Freeform 6"/>
                <p:cNvSpPr/>
                <p:nvPr/>
              </p:nvSpPr>
              <p:spPr>
                <a:xfrm>
                  <a:off x="0" y="0"/>
                  <a:ext cx="1337402" cy="140263"/>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3A577B"/>
                </a:solidFill>
              </p:spPr>
            </p:sp>
            <p:sp>
              <p:nvSpPr>
                <p:cNvPr id="83"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81" name="TextBox 29"/>
              <p:cNvSpPr txBox="1"/>
              <p:nvPr/>
            </p:nvSpPr>
            <p:spPr>
              <a:xfrm>
                <a:off x="1028700" y="5329171"/>
                <a:ext cx="5043252" cy="303537"/>
              </a:xfrm>
              <a:prstGeom prst="rect">
                <a:avLst/>
              </a:prstGeom>
            </p:spPr>
            <p:txBody>
              <a:bodyPr wrap="square" lIns="0" tIns="0" rIns="0" bIns="0" rtlCol="0" anchor="t">
                <a:spAutoFit/>
              </a:bodyPr>
              <a:lstStyle/>
              <a:p>
                <a:pPr algn="ct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非依法令規定揭露揭弊者身分</a:t>
                </a:r>
              </a:p>
            </p:txBody>
          </p:sp>
        </p:grpSp>
        <p:grpSp>
          <p:nvGrpSpPr>
            <p:cNvPr id="5" name="群組 4"/>
            <p:cNvGrpSpPr/>
            <p:nvPr/>
          </p:nvGrpSpPr>
          <p:grpSpPr>
            <a:xfrm>
              <a:off x="6576318" y="6425505"/>
              <a:ext cx="5418005" cy="2326636"/>
              <a:chOff x="6693580" y="6116842"/>
              <a:chExt cx="5418005" cy="2326636"/>
            </a:xfrm>
          </p:grpSpPr>
          <p:grpSp>
            <p:nvGrpSpPr>
              <p:cNvPr id="74" name="群組 73"/>
              <p:cNvGrpSpPr/>
              <p:nvPr/>
            </p:nvGrpSpPr>
            <p:grpSpPr>
              <a:xfrm>
                <a:off x="6693580" y="6116842"/>
                <a:ext cx="5418005" cy="1144469"/>
                <a:chOff x="1011767" y="4991249"/>
                <a:chExt cx="5094880" cy="846527"/>
              </a:xfrm>
            </p:grpSpPr>
            <p:grpSp>
              <p:nvGrpSpPr>
                <p:cNvPr id="75" name="Group 5"/>
                <p:cNvGrpSpPr/>
                <p:nvPr/>
              </p:nvGrpSpPr>
              <p:grpSpPr>
                <a:xfrm>
                  <a:off x="1028700" y="4991249"/>
                  <a:ext cx="5077947" cy="846527"/>
                  <a:chOff x="0" y="-47625"/>
                  <a:chExt cx="1337402" cy="222954"/>
                </a:xfrm>
              </p:grpSpPr>
              <p:sp>
                <p:nvSpPr>
                  <p:cNvPr id="77" name="Freeform 6"/>
                  <p:cNvSpPr/>
                  <p:nvPr/>
                </p:nvSpPr>
                <p:spPr>
                  <a:xfrm>
                    <a:off x="0" y="0"/>
                    <a:ext cx="1337402" cy="140263"/>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41B8D5"/>
                  </a:solidFill>
                </p:spPr>
              </p:sp>
              <p:sp>
                <p:nvSpPr>
                  <p:cNvPr id="78"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76" name="TextBox 29"/>
                <p:cNvSpPr txBox="1"/>
                <p:nvPr/>
              </p:nvSpPr>
              <p:spPr>
                <a:xfrm>
                  <a:off x="1011767" y="5310289"/>
                  <a:ext cx="5060185" cy="303537"/>
                </a:xfrm>
                <a:prstGeom prst="rect">
                  <a:avLst/>
                </a:prstGeom>
              </p:spPr>
              <p:txBody>
                <a:bodyPr wrap="square" lIns="0" tIns="0" rIns="0" bIns="0" rtlCol="0" anchor="t">
                  <a:spAutoFit/>
                </a:bodyPr>
                <a:lstStyle/>
                <a:p>
                  <a:pPr lvl="0" algn="ct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工作條件、管理措施之不利變更</a:t>
                  </a:r>
                </a:p>
              </p:txBody>
            </p:sp>
          </p:grpSp>
          <p:sp>
            <p:nvSpPr>
              <p:cNvPr id="101" name="等腰三角形 100">
                <a:extLst>
                  <a:ext uri="{FF2B5EF4-FFF2-40B4-BE49-F238E27FC236}">
                    <a16:creationId xmlns="" xmlns:a16="http://schemas.microsoft.com/office/drawing/2014/main" id="{05F328E0-1D89-481C-BE95-EDFD4DF90AC8}"/>
                  </a:ext>
                </a:extLst>
              </p:cNvPr>
              <p:cNvSpPr>
                <a:spLocks noChangeAspect="1"/>
              </p:cNvSpPr>
              <p:nvPr/>
            </p:nvSpPr>
            <p:spPr>
              <a:xfrm>
                <a:off x="6835025" y="7304148"/>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02" name="矩形 101"/>
              <p:cNvSpPr/>
              <p:nvPr/>
            </p:nvSpPr>
            <p:spPr>
              <a:xfrm>
                <a:off x="7232073" y="7243149"/>
                <a:ext cx="4680000" cy="1200329"/>
              </a:xfrm>
              <a:prstGeom prst="rect">
                <a:avLst/>
              </a:prstGeom>
            </p:spPr>
            <p:txBody>
              <a:bodyPr wrap="square">
                <a:spAutoFit/>
              </a:bodyPr>
              <a:lstStyle/>
              <a:p>
                <a:pPr algn="just">
                  <a:spcAft>
                    <a:spcPts val="600"/>
                  </a:spcAft>
                </a:pPr>
                <a:r>
                  <a:rPr lang="zh-TW" altLang="en-US" sz="2400" spc="-1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工作地點、職務內容或其他工作條件、管理措施之不利變更</a:t>
                </a:r>
                <a:r>
                  <a:rPr lang="en-US" altLang="zh-TW" sz="2000" b="1" spc="-30" dirty="0">
                    <a:solidFill>
                      <a:srgbClr val="0E2F5F"/>
                    </a:solidFill>
                    <a:latin typeface="微軟正黑體" panose="020B0604030504040204" pitchFamily="34" charset="-120"/>
                    <a:ea typeface="微軟正黑體" panose="020B0604030504040204" pitchFamily="34" charset="-120"/>
                    <a:cs typeface="Aileron Ultra-Bold"/>
                  </a:rPr>
                  <a:t>(§8Ⅱ④) </a:t>
                </a:r>
                <a:r>
                  <a:rPr lang="zh-TW" altLang="en-US" sz="2400" spc="-100" dirty="0">
                    <a:solidFill>
                      <a:srgbClr val="0E2F5F"/>
                    </a:solidFill>
                    <a:latin typeface="微軟正黑體" panose="020B0604030504040204" pitchFamily="34" charset="-120"/>
                    <a:ea typeface="微軟正黑體" panose="020B0604030504040204" pitchFamily="34" charset="-120"/>
                    <a:cs typeface="Aileron Ultra-Bold"/>
                  </a:rPr>
                  <a:t>。</a:t>
                </a:r>
              </a:p>
            </p:txBody>
          </p:sp>
        </p:grpSp>
        <p:grpSp>
          <p:nvGrpSpPr>
            <p:cNvPr id="146" name="群組 145"/>
            <p:cNvGrpSpPr/>
            <p:nvPr/>
          </p:nvGrpSpPr>
          <p:grpSpPr>
            <a:xfrm>
              <a:off x="6503512" y="3311474"/>
              <a:ext cx="5399998" cy="1884257"/>
              <a:chOff x="6503512" y="3130235"/>
              <a:chExt cx="5399998" cy="1884257"/>
            </a:xfrm>
          </p:grpSpPr>
          <p:grpSp>
            <p:nvGrpSpPr>
              <p:cNvPr id="94" name="群組 93"/>
              <p:cNvGrpSpPr/>
              <p:nvPr/>
            </p:nvGrpSpPr>
            <p:grpSpPr>
              <a:xfrm>
                <a:off x="6503512" y="3130235"/>
                <a:ext cx="5399998" cy="1144469"/>
                <a:chOff x="1028700" y="4991249"/>
                <a:chExt cx="5077947" cy="846527"/>
              </a:xfrm>
            </p:grpSpPr>
            <p:grpSp>
              <p:nvGrpSpPr>
                <p:cNvPr id="95" name="Group 5"/>
                <p:cNvGrpSpPr/>
                <p:nvPr/>
              </p:nvGrpSpPr>
              <p:grpSpPr>
                <a:xfrm>
                  <a:off x="1028700" y="4991249"/>
                  <a:ext cx="5077947" cy="846527"/>
                  <a:chOff x="0" y="-47625"/>
                  <a:chExt cx="1337402" cy="222954"/>
                </a:xfrm>
              </p:grpSpPr>
              <p:sp>
                <p:nvSpPr>
                  <p:cNvPr id="97" name="Freeform 6"/>
                  <p:cNvSpPr/>
                  <p:nvPr/>
                </p:nvSpPr>
                <p:spPr>
                  <a:xfrm>
                    <a:off x="0" y="0"/>
                    <a:ext cx="1337402" cy="140263"/>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3A577B"/>
                  </a:solidFill>
                </p:spPr>
              </p:sp>
              <p:sp>
                <p:nvSpPr>
                  <p:cNvPr id="98"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96" name="TextBox 29"/>
                <p:cNvSpPr txBox="1"/>
                <p:nvPr/>
              </p:nvSpPr>
              <p:spPr>
                <a:xfrm>
                  <a:off x="1097164" y="5291849"/>
                  <a:ext cx="4972559" cy="303537"/>
                </a:xfrm>
                <a:prstGeom prst="rect">
                  <a:avLst/>
                </a:prstGeom>
              </p:spPr>
              <p:txBody>
                <a:bodyPr wrap="square" lIns="0" tIns="0" rIns="0" bIns="0" rtlCol="0" anchor="t">
                  <a:spAutoFit/>
                </a:bodyPr>
                <a:lstStyle/>
                <a:p>
                  <a:pPr algn="ct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剝奪受訓機會、福利或特殊權利</a:t>
                  </a:r>
                </a:p>
              </p:txBody>
            </p:sp>
          </p:grpSp>
          <p:sp>
            <p:nvSpPr>
              <p:cNvPr id="107" name="等腰三角形 106">
                <a:extLst>
                  <a:ext uri="{FF2B5EF4-FFF2-40B4-BE49-F238E27FC236}">
                    <a16:creationId xmlns="" xmlns:a16="http://schemas.microsoft.com/office/drawing/2014/main" id="{05F328E0-1D89-481C-BE95-EDFD4DF90AC8}"/>
                  </a:ext>
                </a:extLst>
              </p:cNvPr>
              <p:cNvSpPr>
                <a:spLocks noChangeAspect="1"/>
              </p:cNvSpPr>
              <p:nvPr/>
            </p:nvSpPr>
            <p:spPr>
              <a:xfrm>
                <a:off x="6745121" y="4244494"/>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08" name="矩形 107"/>
              <p:cNvSpPr/>
              <p:nvPr/>
            </p:nvSpPr>
            <p:spPr>
              <a:xfrm>
                <a:off x="7107622" y="4183495"/>
                <a:ext cx="4680000" cy="830997"/>
              </a:xfrm>
              <a:prstGeom prst="rect">
                <a:avLst/>
              </a:prstGeom>
            </p:spPr>
            <p:txBody>
              <a:bodyPr wrap="square">
                <a:spAutoFit/>
              </a:bodyPr>
              <a:lstStyle/>
              <a:p>
                <a:pPr algn="just">
                  <a:spcAft>
                    <a:spcPts val="600"/>
                  </a:spcAft>
                </a:pPr>
                <a:r>
                  <a:rPr lang="zh-TW" altLang="en-US" sz="2400" spc="-3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與陞遷有關之教育或訓練機會、福利、特殊權利之剝奪</a:t>
                </a:r>
                <a:r>
                  <a:rPr lang="en-US" altLang="zh-TW" sz="2000" b="1" spc="-30" dirty="0">
                    <a:solidFill>
                      <a:srgbClr val="0E2F5F"/>
                    </a:solidFill>
                    <a:latin typeface="微軟正黑體" panose="020B0604030504040204" pitchFamily="34" charset="-120"/>
                    <a:ea typeface="微軟正黑體" panose="020B0604030504040204" pitchFamily="34" charset="-120"/>
                    <a:cs typeface="Aileron Ultra-Bold"/>
                  </a:rPr>
                  <a:t>(§8Ⅱ③)</a:t>
                </a:r>
                <a:r>
                  <a:rPr lang="zh-TW" altLang="en-US" sz="2400" spc="-30" dirty="0">
                    <a:solidFill>
                      <a:srgbClr val="0E2F5F"/>
                    </a:solidFill>
                    <a:latin typeface="微軟正黑體" panose="020B0604030504040204" pitchFamily="34" charset="-120"/>
                    <a:ea typeface="微軟正黑體" panose="020B0604030504040204" pitchFamily="34" charset="-120"/>
                    <a:cs typeface="Aileron Ultra-Bold"/>
                  </a:rPr>
                  <a:t>。</a:t>
                </a:r>
              </a:p>
            </p:txBody>
          </p:sp>
        </p:grpSp>
        <p:grpSp>
          <p:nvGrpSpPr>
            <p:cNvPr id="114" name="群組 113"/>
            <p:cNvGrpSpPr/>
            <p:nvPr/>
          </p:nvGrpSpPr>
          <p:grpSpPr>
            <a:xfrm>
              <a:off x="874391" y="1533774"/>
              <a:ext cx="16423009" cy="954107"/>
              <a:chOff x="1925495" y="1533774"/>
              <a:chExt cx="14905833" cy="954107"/>
            </a:xfrm>
          </p:grpSpPr>
          <p:sp>
            <p:nvSpPr>
              <p:cNvPr id="139" name="矩形 138"/>
              <p:cNvSpPr/>
              <p:nvPr/>
            </p:nvSpPr>
            <p:spPr>
              <a:xfrm>
                <a:off x="2568274" y="1533774"/>
                <a:ext cx="14263054" cy="954107"/>
              </a:xfrm>
              <a:prstGeom prst="rect">
                <a:avLst/>
              </a:prstGeom>
            </p:spPr>
            <p:txBody>
              <a:bodyPr wrap="square">
                <a:spAutoFit/>
              </a:bodyPr>
              <a:lstStyle/>
              <a:p>
                <a:pPr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政府機關</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構</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、法人或團體、個人，不得因揭弊者有第</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8</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條第</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1</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項各款行為，而對其採行下列不利措施 </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(§8Ⅰ)</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 </a:t>
                </a:r>
              </a:p>
            </p:txBody>
          </p:sp>
          <p:sp>
            <p:nvSpPr>
              <p:cNvPr id="140" name="Freeform 9"/>
              <p:cNvSpPr/>
              <p:nvPr/>
            </p:nvSpPr>
            <p:spPr>
              <a:xfrm rot="5400000">
                <a:off x="1896697" y="1602202"/>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grpSp>
      <p:sp>
        <p:nvSpPr>
          <p:cNvPr id="58" name="矩形 57"/>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12</a:t>
            </a:fld>
            <a:endParaRPr lang="en-US" altLang="zh-TW" sz="2000" dirty="0">
              <a:solidFill>
                <a:schemeClr val="bg1">
                  <a:lumMod val="50000"/>
                </a:schemeClr>
              </a:solidFill>
              <a:latin typeface="Impact" panose="020B0806030902050204" pitchFamily="34" charset="0"/>
            </a:endParaRPr>
          </a:p>
        </p:txBody>
      </p:sp>
    </p:spTree>
    <p:extLst>
      <p:ext uri="{BB962C8B-B14F-4D97-AF65-F5344CB8AC3E}">
        <p14:creationId xmlns:p14="http://schemas.microsoft.com/office/powerpoint/2010/main" val="2482569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10363200" cy="933269"/>
            <a:chOff x="228600" y="110926"/>
            <a:chExt cx="10363200" cy="933269"/>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2060308" y="110926"/>
              <a:ext cx="8531492" cy="933269"/>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回復原狀及損害賠償 </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ileron Heavy"/>
                </a:rPr>
                <a:t>§8Ⅲ)</a:t>
              </a:r>
              <a:r>
                <a:rPr kumimoji="0" lang="zh-TW" alt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 </a:t>
              </a:r>
              <a:endParaRPr kumimoji="0" 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4" name="群組 3"/>
          <p:cNvGrpSpPr/>
          <p:nvPr/>
        </p:nvGrpSpPr>
        <p:grpSpPr>
          <a:xfrm>
            <a:off x="1345228" y="4089060"/>
            <a:ext cx="1862159" cy="2693917"/>
            <a:chOff x="1295400" y="4104001"/>
            <a:chExt cx="1862159" cy="2693917"/>
          </a:xfrm>
        </p:grpSpPr>
        <p:grpSp>
          <p:nvGrpSpPr>
            <p:cNvPr id="71" name="群組 70"/>
            <p:cNvGrpSpPr/>
            <p:nvPr/>
          </p:nvGrpSpPr>
          <p:grpSpPr>
            <a:xfrm>
              <a:off x="1295400" y="4800393"/>
              <a:ext cx="1779896" cy="1997525"/>
              <a:chOff x="1652393" y="4571793"/>
              <a:chExt cx="1779896" cy="1997525"/>
            </a:xfrm>
          </p:grpSpPr>
          <p:pic>
            <p:nvPicPr>
              <p:cNvPr id="81" name="圖片 80"/>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52393" y="4571793"/>
                <a:ext cx="1089923" cy="1089923"/>
              </a:xfrm>
              <a:prstGeom prst="rect">
                <a:avLst/>
              </a:prstGeom>
            </p:spPr>
          </p:pic>
          <p:sp>
            <p:nvSpPr>
              <p:cNvPr id="82" name="TextBox 41">
                <a:extLst>
                  <a:ext uri="{FF2B5EF4-FFF2-40B4-BE49-F238E27FC236}">
                    <a16:creationId xmlns="" xmlns:a16="http://schemas.microsoft.com/office/drawing/2014/main" id="{BE4DBAE4-D912-4B99-9CC7-F7DD91544E4B}"/>
                  </a:ext>
                </a:extLst>
              </p:cNvPr>
              <p:cNvSpPr txBox="1"/>
              <p:nvPr/>
            </p:nvSpPr>
            <p:spPr>
              <a:xfrm>
                <a:off x="1652393" y="5825525"/>
                <a:ext cx="1779896" cy="743793"/>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受不利措施之揭弊者</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pic>
          <p:nvPicPr>
            <p:cNvPr id="3" name="圖片 2"/>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6035505">
              <a:off x="2077559" y="4104001"/>
              <a:ext cx="1080000" cy="1080000"/>
            </a:xfrm>
            <a:prstGeom prst="rect">
              <a:avLst/>
            </a:prstGeom>
          </p:spPr>
        </p:pic>
      </p:grpSp>
      <p:grpSp>
        <p:nvGrpSpPr>
          <p:cNvPr id="27" name="群組 26"/>
          <p:cNvGrpSpPr/>
          <p:nvPr/>
        </p:nvGrpSpPr>
        <p:grpSpPr>
          <a:xfrm>
            <a:off x="6317106" y="3733236"/>
            <a:ext cx="10181081" cy="1172714"/>
            <a:chOff x="4151080" y="4564487"/>
            <a:chExt cx="10181081" cy="1172714"/>
          </a:xfrm>
        </p:grpSpPr>
        <p:cxnSp>
          <p:nvCxnSpPr>
            <p:cNvPr id="108" name="Straight Connector 28">
              <a:extLst>
                <a:ext uri="{FF2B5EF4-FFF2-40B4-BE49-F238E27FC236}">
                  <a16:creationId xmlns="" xmlns:a16="http://schemas.microsoft.com/office/drawing/2014/main" id="{64A9223E-FBC9-4121-9754-B2F5ED59252D}"/>
                </a:ext>
              </a:extLst>
            </p:cNvPr>
            <p:cNvCxnSpPr>
              <a:cxnSpLocks/>
            </p:cNvCxnSpPr>
            <p:nvPr/>
          </p:nvCxnSpPr>
          <p:spPr>
            <a:xfrm flipV="1">
              <a:off x="4972161" y="5701572"/>
              <a:ext cx="9360000" cy="12927"/>
            </a:xfrm>
            <a:prstGeom prst="line">
              <a:avLst/>
            </a:prstGeom>
            <a:noFill/>
            <a:ln w="6350" cap="flat" cmpd="sng" algn="ctr">
              <a:solidFill>
                <a:srgbClr val="2D8BBA"/>
              </a:solidFill>
              <a:prstDash val="solid"/>
              <a:miter lim="800000"/>
              <a:tailEnd type="oval"/>
            </a:ln>
            <a:effectLst/>
          </p:spPr>
        </p:cxnSp>
        <p:sp>
          <p:nvSpPr>
            <p:cNvPr id="111" name="TextBox 23">
              <a:extLst>
                <a:ext uri="{FF2B5EF4-FFF2-40B4-BE49-F238E27FC236}">
                  <a16:creationId xmlns="" xmlns:a16="http://schemas.microsoft.com/office/drawing/2014/main" id="{E1260CC6-6193-4918-A39D-D4EC8CCCBA4C}"/>
                </a:ext>
              </a:extLst>
            </p:cNvPr>
            <p:cNvSpPr txBox="1"/>
            <p:nvPr/>
          </p:nvSpPr>
          <p:spPr>
            <a:xfrm>
              <a:off x="5550151" y="4639156"/>
              <a:ext cx="83182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回復其原有年資、特殊權利、獎金、退休（職、伍）金、福利、工作條件及管理措施。</a:t>
              </a:r>
              <a:endParaRPr kumimoji="0" lang="ko-KR"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endParaRPr>
            </a:p>
          </p:txBody>
        </p:sp>
        <p:sp>
          <p:nvSpPr>
            <p:cNvPr id="112" name="Rectangle 32">
              <a:extLst>
                <a:ext uri="{FF2B5EF4-FFF2-40B4-BE49-F238E27FC236}">
                  <a16:creationId xmlns="" xmlns:a16="http://schemas.microsoft.com/office/drawing/2014/main" id="{2F157EDF-832C-4BA5-8339-BEE4B10D7543}"/>
                </a:ext>
              </a:extLst>
            </p:cNvPr>
            <p:cNvSpPr/>
            <p:nvPr/>
          </p:nvSpPr>
          <p:spPr>
            <a:xfrm>
              <a:off x="4151080" y="4564487"/>
              <a:ext cx="1172714" cy="1172714"/>
            </a:xfrm>
            <a:prstGeom prst="rect">
              <a:avLst/>
            </a:prstGeom>
            <a:solidFill>
              <a:srgbClr val="2D8BB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pic>
          <p:nvPicPr>
            <p:cNvPr id="12" name="圖片 11"/>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7437" y="4784596"/>
              <a:ext cx="720000" cy="720000"/>
            </a:xfrm>
            <a:prstGeom prst="rect">
              <a:avLst/>
            </a:prstGeom>
          </p:spPr>
        </p:pic>
      </p:grpSp>
      <p:grpSp>
        <p:nvGrpSpPr>
          <p:cNvPr id="29" name="群組 28"/>
          <p:cNvGrpSpPr/>
          <p:nvPr/>
        </p:nvGrpSpPr>
        <p:grpSpPr>
          <a:xfrm>
            <a:off x="6317106" y="7772212"/>
            <a:ext cx="10147815" cy="1240745"/>
            <a:chOff x="4151080" y="8642588"/>
            <a:chExt cx="10147815" cy="1240745"/>
          </a:xfrm>
        </p:grpSpPr>
        <p:cxnSp>
          <p:nvCxnSpPr>
            <p:cNvPr id="127" name="Straight Connector 33">
              <a:extLst>
                <a:ext uri="{FF2B5EF4-FFF2-40B4-BE49-F238E27FC236}">
                  <a16:creationId xmlns="" xmlns:a16="http://schemas.microsoft.com/office/drawing/2014/main" id="{6CF04826-7D88-4718-91BC-B2F9BCEEF38B}"/>
                </a:ext>
              </a:extLst>
            </p:cNvPr>
            <p:cNvCxnSpPr>
              <a:cxnSpLocks/>
            </p:cNvCxnSpPr>
            <p:nvPr/>
          </p:nvCxnSpPr>
          <p:spPr>
            <a:xfrm flipV="1">
              <a:off x="4938895" y="9837799"/>
              <a:ext cx="9360000" cy="12927"/>
            </a:xfrm>
            <a:prstGeom prst="line">
              <a:avLst/>
            </a:prstGeom>
            <a:noFill/>
            <a:ln w="6350" cap="flat" cmpd="sng" algn="ctr">
              <a:solidFill>
                <a:srgbClr val="010A4F"/>
              </a:solidFill>
              <a:prstDash val="solid"/>
              <a:miter lim="800000"/>
              <a:tailEnd type="oval"/>
            </a:ln>
            <a:effectLst/>
          </p:spPr>
        </p:cxnSp>
        <p:sp>
          <p:nvSpPr>
            <p:cNvPr id="131" name="Rectangle 37">
              <a:extLst>
                <a:ext uri="{FF2B5EF4-FFF2-40B4-BE49-F238E27FC236}">
                  <a16:creationId xmlns="" xmlns:a16="http://schemas.microsoft.com/office/drawing/2014/main" id="{913145F9-34FA-48EA-A59F-B21618D59D3C}"/>
                </a:ext>
              </a:extLst>
            </p:cNvPr>
            <p:cNvSpPr/>
            <p:nvPr/>
          </p:nvSpPr>
          <p:spPr>
            <a:xfrm>
              <a:off x="4151080" y="8710619"/>
              <a:ext cx="1172714" cy="1172714"/>
            </a:xfrm>
            <a:prstGeom prst="rect">
              <a:avLst/>
            </a:prstGeom>
            <a:solidFill>
              <a:srgbClr val="3A577B"/>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pic>
          <p:nvPicPr>
            <p:cNvPr id="14" name="圖片 13"/>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99711" y="8985582"/>
              <a:ext cx="720000" cy="720000"/>
            </a:xfrm>
            <a:prstGeom prst="rect">
              <a:avLst/>
            </a:prstGeom>
          </p:spPr>
        </p:pic>
        <p:sp>
          <p:nvSpPr>
            <p:cNvPr id="164" name="TextBox 23">
              <a:extLst>
                <a:ext uri="{FF2B5EF4-FFF2-40B4-BE49-F238E27FC236}">
                  <a16:creationId xmlns="" xmlns:a16="http://schemas.microsoft.com/office/drawing/2014/main" id="{E1260CC6-6193-4918-A39D-D4EC8CCCBA4C}"/>
                </a:ext>
              </a:extLst>
            </p:cNvPr>
            <p:cNvSpPr txBox="1"/>
            <p:nvPr/>
          </p:nvSpPr>
          <p:spPr>
            <a:xfrm>
              <a:off x="5550149" y="8642588"/>
              <a:ext cx="83182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受有身體、健康、名譽、自由、信用、隱私，或其他人格法益之侵害者，雖非財產上之損害，亦得請求賠償相當之金額。其名譽被侵害者，並得請求為回復名譽之適當處分。</a:t>
              </a:r>
              <a:endParaRPr kumimoji="0" lang="ko-KR"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endParaRPr>
            </a:p>
          </p:txBody>
        </p:sp>
      </p:grpSp>
      <p:grpSp>
        <p:nvGrpSpPr>
          <p:cNvPr id="26" name="群組 25"/>
          <p:cNvGrpSpPr/>
          <p:nvPr/>
        </p:nvGrpSpPr>
        <p:grpSpPr>
          <a:xfrm>
            <a:off x="6317106" y="1943100"/>
            <a:ext cx="10188888" cy="1172714"/>
            <a:chOff x="4151080" y="2028943"/>
            <a:chExt cx="10188888" cy="1172714"/>
          </a:xfrm>
        </p:grpSpPr>
        <p:cxnSp>
          <p:nvCxnSpPr>
            <p:cNvPr id="103" name="Straight Connector 18">
              <a:extLst>
                <a:ext uri="{FF2B5EF4-FFF2-40B4-BE49-F238E27FC236}">
                  <a16:creationId xmlns="" xmlns:a16="http://schemas.microsoft.com/office/drawing/2014/main" id="{7B6F3450-88B3-4D0F-917C-F79E6BE34DDB}"/>
                </a:ext>
              </a:extLst>
            </p:cNvPr>
            <p:cNvCxnSpPr>
              <a:cxnSpLocks/>
            </p:cNvCxnSpPr>
            <p:nvPr/>
          </p:nvCxnSpPr>
          <p:spPr>
            <a:xfrm flipV="1">
              <a:off x="4979968" y="3166058"/>
              <a:ext cx="9360000" cy="12927"/>
            </a:xfrm>
            <a:prstGeom prst="line">
              <a:avLst/>
            </a:prstGeom>
            <a:noFill/>
            <a:ln w="6350" cap="flat" cmpd="sng" algn="ctr">
              <a:solidFill>
                <a:srgbClr val="5188CC"/>
              </a:solidFill>
              <a:prstDash val="solid"/>
              <a:miter lim="800000"/>
              <a:tailEnd type="oval"/>
            </a:ln>
            <a:effectLst/>
          </p:spPr>
        </p:cxnSp>
        <p:sp>
          <p:nvSpPr>
            <p:cNvPr id="106" name="TextBox 18">
              <a:extLst>
                <a:ext uri="{FF2B5EF4-FFF2-40B4-BE49-F238E27FC236}">
                  <a16:creationId xmlns="" xmlns:a16="http://schemas.microsoft.com/office/drawing/2014/main" id="{C76BB25B-5AC9-4D17-9CC7-8B45EAB64FE9}"/>
                </a:ext>
              </a:extLst>
            </p:cNvPr>
            <p:cNvSpPr txBox="1"/>
            <p:nvPr/>
          </p:nvSpPr>
          <p:spPr>
            <a:xfrm>
              <a:off x="5552350" y="2176190"/>
              <a:ext cx="831605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回復其受不利措施前之職位及職務；其原職位已補缺或經裁撤者，回復至相當之職位及職務。</a:t>
              </a:r>
              <a:endParaRPr kumimoji="0" lang="ko-KR"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endParaRPr>
            </a:p>
          </p:txBody>
        </p:sp>
        <p:sp>
          <p:nvSpPr>
            <p:cNvPr id="107" name="Rectangle 26">
              <a:extLst>
                <a:ext uri="{FF2B5EF4-FFF2-40B4-BE49-F238E27FC236}">
                  <a16:creationId xmlns="" xmlns:a16="http://schemas.microsoft.com/office/drawing/2014/main" id="{BD81A988-177A-4E3E-96A1-E62897F91560}"/>
                </a:ext>
              </a:extLst>
            </p:cNvPr>
            <p:cNvSpPr/>
            <p:nvPr/>
          </p:nvSpPr>
          <p:spPr>
            <a:xfrm>
              <a:off x="4151080" y="2028943"/>
              <a:ext cx="1172844" cy="1172714"/>
            </a:xfrm>
            <a:prstGeom prst="rect">
              <a:avLst/>
            </a:prstGeom>
            <a:solidFill>
              <a:srgbClr val="5188C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mn-cs"/>
              </a:endParaRPr>
            </a:p>
          </p:txBody>
        </p:sp>
        <p:pic>
          <p:nvPicPr>
            <p:cNvPr id="10" name="圖片 9"/>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contrast="1000"/>
                      </a14:imgEffect>
                    </a14:imgLayer>
                  </a14:imgProps>
                </a:ext>
                <a:ext uri="{28A0092B-C50C-407E-A947-70E740481C1C}">
                  <a14:useLocalDpi xmlns:a14="http://schemas.microsoft.com/office/drawing/2010/main" val="0"/>
                </a:ext>
              </a:extLst>
            </a:blip>
            <a:stretch>
              <a:fillRect/>
            </a:stretch>
          </p:blipFill>
          <p:spPr>
            <a:xfrm flipH="1">
              <a:off x="4377437" y="2226044"/>
              <a:ext cx="720000" cy="720000"/>
            </a:xfrm>
            <a:prstGeom prst="rect">
              <a:avLst/>
            </a:prstGeom>
          </p:spPr>
        </p:pic>
      </p:grpSp>
      <p:grpSp>
        <p:nvGrpSpPr>
          <p:cNvPr id="28" name="群組 27"/>
          <p:cNvGrpSpPr/>
          <p:nvPr/>
        </p:nvGrpSpPr>
        <p:grpSpPr>
          <a:xfrm>
            <a:off x="6317236" y="5462907"/>
            <a:ext cx="10188758" cy="1975234"/>
            <a:chOff x="4151210" y="5749993"/>
            <a:chExt cx="10188758" cy="1975234"/>
          </a:xfrm>
        </p:grpSpPr>
        <p:cxnSp>
          <p:nvCxnSpPr>
            <p:cNvPr id="113" name="Straight Connector 33">
              <a:extLst>
                <a:ext uri="{FF2B5EF4-FFF2-40B4-BE49-F238E27FC236}">
                  <a16:creationId xmlns="" xmlns:a16="http://schemas.microsoft.com/office/drawing/2014/main" id="{6CF04826-7D88-4718-91BC-B2F9BCEEF38B}"/>
                </a:ext>
              </a:extLst>
            </p:cNvPr>
            <p:cNvCxnSpPr>
              <a:cxnSpLocks/>
            </p:cNvCxnSpPr>
            <p:nvPr/>
          </p:nvCxnSpPr>
          <p:spPr>
            <a:xfrm flipV="1">
              <a:off x="4979968" y="6898182"/>
              <a:ext cx="9360000" cy="12927"/>
            </a:xfrm>
            <a:prstGeom prst="line">
              <a:avLst/>
            </a:prstGeom>
            <a:noFill/>
            <a:ln w="6350" cap="flat" cmpd="sng" algn="ctr">
              <a:solidFill>
                <a:srgbClr val="41B8D5"/>
              </a:solidFill>
              <a:prstDash val="solid"/>
              <a:miter lim="800000"/>
              <a:tailEnd type="oval"/>
            </a:ln>
            <a:effectLst/>
          </p:spPr>
        </p:cxnSp>
        <p:sp>
          <p:nvSpPr>
            <p:cNvPr id="117" name="Rectangle 37">
              <a:extLst>
                <a:ext uri="{FF2B5EF4-FFF2-40B4-BE49-F238E27FC236}">
                  <a16:creationId xmlns="" xmlns:a16="http://schemas.microsoft.com/office/drawing/2014/main" id="{913145F9-34FA-48EA-A59F-B21618D59D3C}"/>
                </a:ext>
              </a:extLst>
            </p:cNvPr>
            <p:cNvSpPr/>
            <p:nvPr/>
          </p:nvSpPr>
          <p:spPr>
            <a:xfrm>
              <a:off x="4151210" y="5749993"/>
              <a:ext cx="1172714" cy="1172714"/>
            </a:xfrm>
            <a:prstGeom prst="rect">
              <a:avLst/>
            </a:prstGeom>
            <a:solidFill>
              <a:srgbClr val="41B8D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pic>
          <p:nvPicPr>
            <p:cNvPr id="13" name="圖片 12"/>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377437" y="6024956"/>
              <a:ext cx="720000" cy="720000"/>
            </a:xfrm>
            <a:prstGeom prst="rect">
              <a:avLst/>
            </a:prstGeom>
          </p:spPr>
        </p:pic>
        <p:sp>
          <p:nvSpPr>
            <p:cNvPr id="162" name="TextBox 23">
              <a:extLst>
                <a:ext uri="{FF2B5EF4-FFF2-40B4-BE49-F238E27FC236}">
                  <a16:creationId xmlns="" xmlns:a16="http://schemas.microsoft.com/office/drawing/2014/main" id="{E1260CC6-6193-4918-A39D-D4EC8CCCBA4C}"/>
                </a:ext>
              </a:extLst>
            </p:cNvPr>
            <p:cNvSpPr txBox="1"/>
            <p:nvPr/>
          </p:nvSpPr>
          <p:spPr>
            <a:xfrm>
              <a:off x="5550150" y="5890316"/>
              <a:ext cx="83182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受不利措施期間俸（薪）給或工資之補發，及財產上損害之賠償</a:t>
              </a:r>
              <a:r>
                <a:rPr kumimoji="0" lang="en-US" altLang="zh-TW" sz="24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a:t>
              </a:r>
              <a:endParaRPr kumimoji="0" lang="ko-KR" altLang="en-US" sz="24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endParaRPr>
            </a:p>
          </p:txBody>
        </p:sp>
        <p:sp>
          <p:nvSpPr>
            <p:cNvPr id="172" name="矩形 171"/>
            <p:cNvSpPr/>
            <p:nvPr/>
          </p:nvSpPr>
          <p:spPr>
            <a:xfrm>
              <a:off x="5562600" y="7078896"/>
              <a:ext cx="8425774" cy="646331"/>
            </a:xfrm>
            <a:prstGeom prst="rect">
              <a:avLst/>
            </a:prstGeom>
          </p:spPr>
          <p:txBody>
            <a:bodyPr wrap="square">
              <a:spAutoFit/>
            </a:bodyPr>
            <a:lstStyle/>
            <a:p>
              <a:pPr marL="92075" marR="0" lvl="0" indent="-92075" algn="just" defTabSz="914400" rtl="0" eaLnBrk="1" fontAlgn="auto" latinLnBrk="0" hangingPunct="1">
                <a:lnSpc>
                  <a:spcPct val="100000"/>
                </a:lnSpc>
                <a:spcBef>
                  <a:spcPct val="0"/>
                </a:spcBef>
                <a:spcAft>
                  <a:spcPts val="0"/>
                </a:spcAft>
                <a:buClrTx/>
                <a:buSzTx/>
                <a:buFontTx/>
                <a:buNone/>
                <a:tabLst/>
                <a:defRPr/>
              </a:pPr>
              <a:r>
                <a:rPr kumimoji="0" lang="zh-TW" altLang="en-US" sz="18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1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所定財產上損害之賠償，包括俸（薪）給或工資以外其他期待利益之合理估算金額，及遭受不利措施後，依法提起救濟所合理支出之費用及</a:t>
              </a:r>
              <a:r>
                <a:rPr kumimoji="0" lang="zh-TW" altLang="en-US" sz="1800" b="0" i="0" u="none" strike="noStrike" kern="1200" cap="none" spc="0" normalizeH="0" baseline="0" noProof="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律師酬金</a:t>
              </a:r>
              <a:r>
                <a:rPr kumimoji="0" lang="en-US" altLang="zh-TW" sz="1600" b="1" i="0" u="none" strike="noStrike" kern="1200" cap="none" spc="0" normalizeH="0" baseline="0" noProof="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a:t>
              </a:r>
              <a:r>
                <a:rPr kumimoji="0" lang="en-US" altLang="zh-TW" sz="16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8Ⅳ)</a:t>
              </a:r>
              <a:r>
                <a:rPr kumimoji="0" lang="zh-TW" altLang="en-US" sz="1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endParaRPr kumimoji="0" lang="en-US" altLang="zh-TW" sz="1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grpSp>
      <p:cxnSp>
        <p:nvCxnSpPr>
          <p:cNvPr id="178" name="Straight Connector 15">
            <a:extLst>
              <a:ext uri="{FF2B5EF4-FFF2-40B4-BE49-F238E27FC236}">
                <a16:creationId xmlns="" xmlns:a16="http://schemas.microsoft.com/office/drawing/2014/main" id="{EBECBF2F-C007-42B1-BB09-7A95EF1C1335}"/>
              </a:ext>
            </a:extLst>
          </p:cNvPr>
          <p:cNvCxnSpPr>
            <a:cxnSpLocks/>
            <a:endCxn id="107" idx="1"/>
          </p:cNvCxnSpPr>
          <p:nvPr/>
        </p:nvCxnSpPr>
        <p:spPr>
          <a:xfrm flipV="1">
            <a:off x="4402542" y="2529457"/>
            <a:ext cx="1914564" cy="2817242"/>
          </a:xfrm>
          <a:prstGeom prst="line">
            <a:avLst/>
          </a:prstGeom>
          <a:noFill/>
          <a:ln w="38100" cap="flat" cmpd="sng" algn="ctr">
            <a:solidFill>
              <a:schemeClr val="bg1">
                <a:lumMod val="75000"/>
              </a:schemeClr>
            </a:solidFill>
            <a:prstDash val="dash"/>
            <a:miter lim="800000"/>
            <a:headEnd type="none" w="med" len="med"/>
            <a:tailEnd type="arrow" w="med" len="med"/>
          </a:ln>
          <a:effectLst/>
        </p:spPr>
      </p:cxnSp>
      <p:cxnSp>
        <p:nvCxnSpPr>
          <p:cNvPr id="180" name="Straight Connector 15">
            <a:extLst>
              <a:ext uri="{FF2B5EF4-FFF2-40B4-BE49-F238E27FC236}">
                <a16:creationId xmlns="" xmlns:a16="http://schemas.microsoft.com/office/drawing/2014/main" id="{EBECBF2F-C007-42B1-BB09-7A95EF1C1335}"/>
              </a:ext>
            </a:extLst>
          </p:cNvPr>
          <p:cNvCxnSpPr>
            <a:cxnSpLocks/>
            <a:endCxn id="112" idx="1"/>
          </p:cNvCxnSpPr>
          <p:nvPr/>
        </p:nvCxnSpPr>
        <p:spPr>
          <a:xfrm flipV="1">
            <a:off x="4430088" y="4319593"/>
            <a:ext cx="1887018" cy="1052131"/>
          </a:xfrm>
          <a:prstGeom prst="line">
            <a:avLst/>
          </a:prstGeom>
          <a:noFill/>
          <a:ln w="38100" cap="flat" cmpd="sng" algn="ctr">
            <a:solidFill>
              <a:schemeClr val="bg1">
                <a:lumMod val="75000"/>
              </a:schemeClr>
            </a:solidFill>
            <a:prstDash val="dash"/>
            <a:miter lim="800000"/>
            <a:headEnd type="none" w="med" len="med"/>
            <a:tailEnd type="arrow" w="med" len="med"/>
          </a:ln>
          <a:effectLst/>
        </p:spPr>
      </p:cxnSp>
      <p:cxnSp>
        <p:nvCxnSpPr>
          <p:cNvPr id="182" name="Straight Connector 15">
            <a:extLst>
              <a:ext uri="{FF2B5EF4-FFF2-40B4-BE49-F238E27FC236}">
                <a16:creationId xmlns="" xmlns:a16="http://schemas.microsoft.com/office/drawing/2014/main" id="{EBECBF2F-C007-42B1-BB09-7A95EF1C1335}"/>
              </a:ext>
            </a:extLst>
          </p:cNvPr>
          <p:cNvCxnSpPr>
            <a:cxnSpLocks/>
            <a:endCxn id="117" idx="1"/>
          </p:cNvCxnSpPr>
          <p:nvPr/>
        </p:nvCxnSpPr>
        <p:spPr>
          <a:xfrm>
            <a:off x="4380166" y="5416648"/>
            <a:ext cx="1937070" cy="632616"/>
          </a:xfrm>
          <a:prstGeom prst="line">
            <a:avLst/>
          </a:prstGeom>
          <a:noFill/>
          <a:ln w="38100" cap="flat" cmpd="sng" algn="ctr">
            <a:solidFill>
              <a:schemeClr val="bg1">
                <a:lumMod val="75000"/>
              </a:schemeClr>
            </a:solidFill>
            <a:prstDash val="dash"/>
            <a:miter lim="800000"/>
            <a:headEnd type="none" w="med" len="med"/>
            <a:tailEnd type="arrow" w="med" len="med"/>
          </a:ln>
          <a:effectLst/>
        </p:spPr>
      </p:cxnSp>
      <p:cxnSp>
        <p:nvCxnSpPr>
          <p:cNvPr id="185" name="Straight Connector 15">
            <a:extLst>
              <a:ext uri="{FF2B5EF4-FFF2-40B4-BE49-F238E27FC236}">
                <a16:creationId xmlns="" xmlns:a16="http://schemas.microsoft.com/office/drawing/2014/main" id="{EBECBF2F-C007-42B1-BB09-7A95EF1C1335}"/>
              </a:ext>
            </a:extLst>
          </p:cNvPr>
          <p:cNvCxnSpPr>
            <a:cxnSpLocks/>
            <a:endCxn id="131" idx="1"/>
          </p:cNvCxnSpPr>
          <p:nvPr/>
        </p:nvCxnSpPr>
        <p:spPr>
          <a:xfrm>
            <a:off x="4402542" y="5410375"/>
            <a:ext cx="1914564" cy="3016225"/>
          </a:xfrm>
          <a:prstGeom prst="line">
            <a:avLst/>
          </a:prstGeom>
          <a:noFill/>
          <a:ln w="38100" cap="flat" cmpd="sng" algn="ctr">
            <a:solidFill>
              <a:schemeClr val="bg1">
                <a:lumMod val="75000"/>
              </a:schemeClr>
            </a:solidFill>
            <a:prstDash val="dash"/>
            <a:miter lim="800000"/>
            <a:headEnd type="none" w="med" len="med"/>
            <a:tailEnd type="arrow" w="med" len="med"/>
          </a:ln>
          <a:effectLst/>
        </p:spPr>
      </p:cxnSp>
      <p:grpSp>
        <p:nvGrpSpPr>
          <p:cNvPr id="38" name="群組 37"/>
          <p:cNvGrpSpPr/>
          <p:nvPr/>
        </p:nvGrpSpPr>
        <p:grpSpPr>
          <a:xfrm>
            <a:off x="3709294" y="4338716"/>
            <a:ext cx="665701" cy="2343194"/>
            <a:chOff x="3636839" y="4403998"/>
            <a:chExt cx="665701" cy="2343194"/>
          </a:xfrm>
        </p:grpSpPr>
        <p:sp>
          <p:nvSpPr>
            <p:cNvPr id="191" name="Freeform 9"/>
            <p:cNvSpPr/>
            <p:nvPr/>
          </p:nvSpPr>
          <p:spPr>
            <a:xfrm rot="5400000">
              <a:off x="2798093" y="5242744"/>
              <a:ext cx="2343194"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ln>
              <a:solidFill>
                <a:srgbClr val="285994"/>
              </a:solidFill>
            </a:ln>
          </p:spPr>
          <p:style>
            <a:lnRef idx="2">
              <a:schemeClr val="accent1"/>
            </a:lnRef>
            <a:fillRef idx="1">
              <a:schemeClr val="lt1"/>
            </a:fillRef>
            <a:effectRef idx="0">
              <a:schemeClr val="accent1"/>
            </a:effectRef>
            <a:fontRef idx="minor">
              <a:schemeClr val="dk1"/>
            </a:fontRef>
          </p:style>
        </p:sp>
        <p:sp>
          <p:nvSpPr>
            <p:cNvPr id="192" name="文字方塊 191"/>
            <p:cNvSpPr txBox="1"/>
            <p:nvPr/>
          </p:nvSpPr>
          <p:spPr>
            <a:xfrm>
              <a:off x="3648168" y="4968373"/>
              <a:ext cx="615553" cy="1169551"/>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得請求</a:t>
              </a:r>
              <a:endParaRPr kumimoji="0" lang="en-US" altLang="zh-TW" sz="28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endParaRPr>
            </a:p>
          </p:txBody>
        </p:sp>
      </p:grpSp>
      <p:sp>
        <p:nvSpPr>
          <p:cNvPr id="43" name="矩形 42"/>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89141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9144000" cy="933269"/>
            <a:chOff x="228600" y="110926"/>
            <a:chExt cx="9144000" cy="933269"/>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1" y="110926"/>
              <a:ext cx="7376479" cy="933269"/>
            </a:xfrm>
            <a:prstGeom prst="rect">
              <a:avLst/>
            </a:prstGeom>
          </p:spPr>
          <p:txBody>
            <a:bodyPr wrap="square" lIns="0" tIns="0" rIns="0" bIns="0" rtlCol="0" anchor="t">
              <a:spAutoFit/>
            </a:bodyPr>
            <a:lstStyle/>
            <a:p>
              <a:pPr>
                <a:lnSpc>
                  <a:spcPts val="7619"/>
                </a:lnSpc>
              </a:pPr>
              <a:r>
                <a:rPr lang="zh-TW" altLang="en-US" sz="5999" b="1" dirty="0">
                  <a:solidFill>
                    <a:srgbClr val="0E2F5F"/>
                  </a:solidFill>
                  <a:latin typeface="Akzidenz-Grotesk Heavy"/>
                  <a:ea typeface="Akzidenz-Grotesk Heavy"/>
                  <a:cs typeface="Akzidenz-Grotesk Heavy"/>
                  <a:sym typeface="Akzidenz-Grotesk Heavy"/>
                </a:rPr>
                <a:t>舉證責任倒置 </a:t>
              </a:r>
              <a:r>
                <a:rPr lang="en-US" altLang="zh-TW" sz="4400"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(§8Ⅴ</a:t>
              </a:r>
              <a:r>
                <a:rPr lang="zh-TW" altLang="en-US" sz="4400"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a:t>
              </a:r>
              <a:r>
                <a:rPr lang="en-US" altLang="zh-TW" sz="4400"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Ⅵ)</a:t>
              </a:r>
              <a:endParaRPr lang="en-US" sz="4400"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7" name="群組 6"/>
          <p:cNvGrpSpPr/>
          <p:nvPr/>
        </p:nvGrpSpPr>
        <p:grpSpPr>
          <a:xfrm>
            <a:off x="517749" y="1451528"/>
            <a:ext cx="9296400" cy="8582016"/>
            <a:chOff x="517749" y="1451528"/>
            <a:chExt cx="9296400" cy="8582016"/>
          </a:xfrm>
        </p:grpSpPr>
        <p:grpSp>
          <p:nvGrpSpPr>
            <p:cNvPr id="3" name="群組 2"/>
            <p:cNvGrpSpPr/>
            <p:nvPr/>
          </p:nvGrpSpPr>
          <p:grpSpPr>
            <a:xfrm>
              <a:off x="517749" y="3912789"/>
              <a:ext cx="1862159" cy="2693917"/>
              <a:chOff x="1747927" y="3912789"/>
              <a:chExt cx="1862159" cy="2693917"/>
            </a:xfrm>
          </p:grpSpPr>
          <p:pic>
            <p:nvPicPr>
              <p:cNvPr id="68" name="圖片 6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47927" y="4609181"/>
                <a:ext cx="1089923" cy="1089923"/>
              </a:xfrm>
              <a:prstGeom prst="rect">
                <a:avLst/>
              </a:prstGeom>
            </p:spPr>
          </p:pic>
          <p:sp>
            <p:nvSpPr>
              <p:cNvPr id="69" name="TextBox 41">
                <a:extLst>
                  <a:ext uri="{FF2B5EF4-FFF2-40B4-BE49-F238E27FC236}">
                    <a16:creationId xmlns="" xmlns:a16="http://schemas.microsoft.com/office/drawing/2014/main" id="{BE4DBAE4-D912-4B99-9CC7-F7DD91544E4B}"/>
                  </a:ext>
                </a:extLst>
              </p:cNvPr>
              <p:cNvSpPr txBox="1"/>
              <p:nvPr/>
            </p:nvSpPr>
            <p:spPr>
              <a:xfrm>
                <a:off x="1747927" y="5862913"/>
                <a:ext cx="1779896" cy="743793"/>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受不利措施之揭弊者</a:t>
                </a:r>
                <a:endParaRPr lang="en-US" sz="2800" dirty="0">
                  <a:solidFill>
                    <a:srgbClr val="1E302C"/>
                  </a:solidFill>
                  <a:latin typeface="微軟正黑體" panose="020B0604030504040204" pitchFamily="34" charset="-120"/>
                  <a:ea typeface="微軟正黑體" panose="020B0604030504040204" pitchFamily="34" charset="-120"/>
                </a:endParaRPr>
              </a:p>
            </p:txBody>
          </p:sp>
          <p:pic>
            <p:nvPicPr>
              <p:cNvPr id="70" name="圖片 6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6035505">
                <a:off x="2530086" y="3912789"/>
                <a:ext cx="1080000" cy="1080000"/>
              </a:xfrm>
              <a:prstGeom prst="rect">
                <a:avLst/>
              </a:prstGeom>
            </p:spPr>
          </p:pic>
        </p:grpSp>
        <p:grpSp>
          <p:nvGrpSpPr>
            <p:cNvPr id="72" name="群組 71"/>
            <p:cNvGrpSpPr/>
            <p:nvPr/>
          </p:nvGrpSpPr>
          <p:grpSpPr>
            <a:xfrm>
              <a:off x="2721742" y="4327989"/>
              <a:ext cx="665701" cy="2343194"/>
              <a:chOff x="3636839" y="4403998"/>
              <a:chExt cx="665701" cy="2343194"/>
            </a:xfrm>
          </p:grpSpPr>
          <p:sp>
            <p:nvSpPr>
              <p:cNvPr id="73" name="Freeform 9"/>
              <p:cNvSpPr/>
              <p:nvPr/>
            </p:nvSpPr>
            <p:spPr>
              <a:xfrm rot="5400000">
                <a:off x="2798093" y="5242744"/>
                <a:ext cx="2343194"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ln>
                <a:solidFill>
                  <a:srgbClr val="285994"/>
                </a:solidFill>
              </a:ln>
            </p:spPr>
            <p:style>
              <a:lnRef idx="2">
                <a:schemeClr val="accent1"/>
              </a:lnRef>
              <a:fillRef idx="1">
                <a:schemeClr val="lt1"/>
              </a:fillRef>
              <a:effectRef idx="0">
                <a:schemeClr val="accent1"/>
              </a:effectRef>
              <a:fontRef idx="minor">
                <a:schemeClr val="dk1"/>
              </a:fontRef>
            </p:style>
          </p:sp>
          <p:sp>
            <p:nvSpPr>
              <p:cNvPr id="74" name="文字方塊 73"/>
              <p:cNvSpPr txBox="1"/>
              <p:nvPr/>
            </p:nvSpPr>
            <p:spPr>
              <a:xfrm>
                <a:off x="3648168" y="4968373"/>
                <a:ext cx="615553" cy="1169551"/>
              </a:xfrm>
              <a:prstGeom prst="rect">
                <a:avLst/>
              </a:prstGeom>
              <a:noFill/>
            </p:spPr>
            <p:txBody>
              <a:bodyPr vert="eaVert" wrap="none" rtlCol="0">
                <a:spAutoFit/>
              </a:bodyPr>
              <a:lstStyle/>
              <a:p>
                <a:r>
                  <a:rPr lang="zh-TW" altLang="en-US" sz="2800" b="1" dirty="0">
                    <a:solidFill>
                      <a:srgbClr val="285994"/>
                    </a:solidFill>
                    <a:latin typeface="微軟正黑體" panose="020B0604030504040204" pitchFamily="34" charset="-120"/>
                    <a:ea typeface="微軟正黑體" panose="020B0604030504040204" pitchFamily="34" charset="-120"/>
                  </a:rPr>
                  <a:t>先證明</a:t>
                </a:r>
                <a:endParaRPr lang="en-US" altLang="zh-TW" sz="2800" b="1" dirty="0">
                  <a:solidFill>
                    <a:srgbClr val="285994"/>
                  </a:solidFill>
                  <a:latin typeface="微軟正黑體" panose="020B0604030504040204" pitchFamily="34" charset="-120"/>
                  <a:ea typeface="微軟正黑體" panose="020B0604030504040204" pitchFamily="34" charset="-120"/>
                </a:endParaRPr>
              </a:p>
            </p:txBody>
          </p:sp>
        </p:grpSp>
        <p:sp>
          <p:nvSpPr>
            <p:cNvPr id="77" name="矩形 76"/>
            <p:cNvSpPr/>
            <p:nvPr/>
          </p:nvSpPr>
          <p:spPr>
            <a:xfrm>
              <a:off x="3953015" y="1451528"/>
              <a:ext cx="5861134" cy="3598465"/>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等腰三角形 77">
              <a:extLst>
                <a:ext uri="{FF2B5EF4-FFF2-40B4-BE49-F238E27FC236}">
                  <a16:creationId xmlns="" xmlns:a16="http://schemas.microsoft.com/office/drawing/2014/main" id="{05F328E0-1D89-481C-BE95-EDFD4DF90AC8}"/>
                </a:ext>
              </a:extLst>
            </p:cNvPr>
            <p:cNvSpPr>
              <a:spLocks noChangeAspect="1"/>
            </p:cNvSpPr>
            <p:nvPr/>
          </p:nvSpPr>
          <p:spPr>
            <a:xfrm>
              <a:off x="4385421" y="2521294"/>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79" name="矩形 78"/>
            <p:cNvSpPr/>
            <p:nvPr/>
          </p:nvSpPr>
          <p:spPr>
            <a:xfrm>
              <a:off x="4782469" y="2460295"/>
              <a:ext cx="4655353" cy="461665"/>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揭發弊案。</a:t>
              </a:r>
              <a:endParaRPr lang="en-US" altLang="zh-TW" sz="2400" dirty="0">
                <a:solidFill>
                  <a:srgbClr val="0E2F5F"/>
                </a:solidFill>
                <a:latin typeface="微軟正黑體" panose="020B0604030504040204" pitchFamily="34" charset="-120"/>
                <a:ea typeface="微軟正黑體" panose="020B0604030504040204" pitchFamily="34" charset="-120"/>
                <a:cs typeface="Aileron Ultra-Bold"/>
              </a:endParaRPr>
            </a:p>
          </p:txBody>
        </p:sp>
        <p:sp>
          <p:nvSpPr>
            <p:cNvPr id="80" name="等腰三角形 79">
              <a:extLst>
                <a:ext uri="{FF2B5EF4-FFF2-40B4-BE49-F238E27FC236}">
                  <a16:creationId xmlns="" xmlns:a16="http://schemas.microsoft.com/office/drawing/2014/main" id="{05F328E0-1D89-481C-BE95-EDFD4DF90AC8}"/>
                </a:ext>
              </a:extLst>
            </p:cNvPr>
            <p:cNvSpPr>
              <a:spLocks noChangeAspect="1"/>
            </p:cNvSpPr>
            <p:nvPr/>
          </p:nvSpPr>
          <p:spPr>
            <a:xfrm>
              <a:off x="4385421" y="3035524"/>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81" name="矩形 80"/>
            <p:cNvSpPr/>
            <p:nvPr/>
          </p:nvSpPr>
          <p:spPr>
            <a:xfrm>
              <a:off x="4782469" y="2974525"/>
              <a:ext cx="4655353" cy="461665"/>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配合弊案調查或擔任證人。</a:t>
              </a:r>
              <a:endParaRPr lang="en-US" altLang="zh-TW" sz="2400" dirty="0">
                <a:solidFill>
                  <a:srgbClr val="0E2F5F"/>
                </a:solidFill>
                <a:latin typeface="微軟正黑體" panose="020B0604030504040204" pitchFamily="34" charset="-120"/>
                <a:ea typeface="微軟正黑體" panose="020B0604030504040204" pitchFamily="34" charset="-120"/>
                <a:cs typeface="Aileron Ultra-Bold"/>
              </a:endParaRPr>
            </a:p>
          </p:txBody>
        </p:sp>
        <p:sp>
          <p:nvSpPr>
            <p:cNvPr id="82" name="等腰三角形 81">
              <a:extLst>
                <a:ext uri="{FF2B5EF4-FFF2-40B4-BE49-F238E27FC236}">
                  <a16:creationId xmlns="" xmlns:a16="http://schemas.microsoft.com/office/drawing/2014/main" id="{05F328E0-1D89-481C-BE95-EDFD4DF90AC8}"/>
                </a:ext>
              </a:extLst>
            </p:cNvPr>
            <p:cNvSpPr>
              <a:spLocks noChangeAspect="1"/>
            </p:cNvSpPr>
            <p:nvPr/>
          </p:nvSpPr>
          <p:spPr>
            <a:xfrm>
              <a:off x="4385421" y="3662170"/>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83" name="矩形 82"/>
            <p:cNvSpPr/>
            <p:nvPr/>
          </p:nvSpPr>
          <p:spPr>
            <a:xfrm>
              <a:off x="4782469" y="3601171"/>
              <a:ext cx="4655353" cy="461665"/>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拒絕參與弊案之決定或實施。</a:t>
              </a:r>
              <a:endParaRPr lang="en-US" altLang="zh-TW" sz="2400" dirty="0">
                <a:solidFill>
                  <a:srgbClr val="0E2F5F"/>
                </a:solidFill>
                <a:latin typeface="微軟正黑體" panose="020B0604030504040204" pitchFamily="34" charset="-120"/>
                <a:ea typeface="微軟正黑體" panose="020B0604030504040204" pitchFamily="34" charset="-120"/>
                <a:cs typeface="Aileron Ultra-Bold"/>
              </a:endParaRPr>
            </a:p>
          </p:txBody>
        </p:sp>
        <p:sp>
          <p:nvSpPr>
            <p:cNvPr id="84" name="等腰三角形 83">
              <a:extLst>
                <a:ext uri="{FF2B5EF4-FFF2-40B4-BE49-F238E27FC236}">
                  <a16:creationId xmlns="" xmlns:a16="http://schemas.microsoft.com/office/drawing/2014/main" id="{05F328E0-1D89-481C-BE95-EDFD4DF90AC8}"/>
                </a:ext>
              </a:extLst>
            </p:cNvPr>
            <p:cNvSpPr>
              <a:spLocks noChangeAspect="1"/>
            </p:cNvSpPr>
            <p:nvPr/>
          </p:nvSpPr>
          <p:spPr>
            <a:xfrm>
              <a:off x="4385421" y="4242783"/>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85" name="矩形 84"/>
            <p:cNvSpPr/>
            <p:nvPr/>
          </p:nvSpPr>
          <p:spPr>
            <a:xfrm>
              <a:off x="4782469" y="4181784"/>
              <a:ext cx="4655353" cy="830997"/>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因前</a:t>
              </a:r>
              <a:r>
                <a:rPr lang="en-US" altLang="zh-TW" sz="2400" dirty="0">
                  <a:solidFill>
                    <a:srgbClr val="0E2F5F"/>
                  </a:solidFill>
                  <a:latin typeface="微軟正黑體" panose="020B0604030504040204" pitchFamily="34" charset="-120"/>
                  <a:ea typeface="微軟正黑體" panose="020B0604030504040204" pitchFamily="34" charset="-120"/>
                  <a:cs typeface="Aileron Ultra-Bold"/>
                </a:rPr>
                <a:t>3</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款作為而遭受不利措施後，依法提起救濟。</a:t>
              </a:r>
              <a:endParaRPr lang="en-US" altLang="zh-TW" sz="2400" dirty="0">
                <a:solidFill>
                  <a:srgbClr val="0E2F5F"/>
                </a:solidFill>
                <a:latin typeface="微軟正黑體" panose="020B0604030504040204" pitchFamily="34" charset="-120"/>
                <a:ea typeface="微軟正黑體" panose="020B0604030504040204" pitchFamily="34" charset="-120"/>
                <a:cs typeface="Aileron Ultra-Bold"/>
              </a:endParaRPr>
            </a:p>
          </p:txBody>
        </p:sp>
        <p:sp>
          <p:nvSpPr>
            <p:cNvPr id="88" name="Freeform 9"/>
            <p:cNvSpPr/>
            <p:nvPr/>
          </p:nvSpPr>
          <p:spPr>
            <a:xfrm>
              <a:off x="4256222" y="1609983"/>
              <a:ext cx="5181600"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89" name="文字方塊 88"/>
            <p:cNvSpPr txBox="1"/>
            <p:nvPr/>
          </p:nvSpPr>
          <p:spPr>
            <a:xfrm>
              <a:off x="4476013" y="1681223"/>
              <a:ext cx="2428870" cy="523220"/>
            </a:xfrm>
            <a:prstGeom prst="rect">
              <a:avLst/>
            </a:prstGeom>
            <a:noFill/>
          </p:spPr>
          <p:txBody>
            <a:bodyPr wrap="none" rtlCol="0">
              <a:spAutoFit/>
            </a:bodyPr>
            <a:lstStyle/>
            <a:p>
              <a:r>
                <a:rPr lang="en-US" altLang="zh-TW" sz="2800" b="1" dirty="0">
                  <a:solidFill>
                    <a:schemeClr val="bg1"/>
                  </a:solidFill>
                  <a:latin typeface="微軟正黑體" panose="020B0604030504040204" pitchFamily="34" charset="-120"/>
                  <a:ea typeface="微軟正黑體" panose="020B0604030504040204" pitchFamily="34" charset="-120"/>
                </a:rPr>
                <a:t>① </a:t>
              </a:r>
              <a:r>
                <a:rPr lang="zh-TW" altLang="en-US" sz="2800" b="1" dirty="0">
                  <a:solidFill>
                    <a:schemeClr val="bg1"/>
                  </a:solidFill>
                  <a:latin typeface="微軟正黑體" panose="020B0604030504040204" pitchFamily="34" charset="-120"/>
                  <a:ea typeface="微軟正黑體" panose="020B0604030504040204" pitchFamily="34" charset="-120"/>
                </a:rPr>
                <a:t>有下列行為</a:t>
              </a:r>
            </a:p>
          </p:txBody>
        </p:sp>
        <p:sp>
          <p:nvSpPr>
            <p:cNvPr id="90" name="矩形 89"/>
            <p:cNvSpPr/>
            <p:nvPr/>
          </p:nvSpPr>
          <p:spPr>
            <a:xfrm>
              <a:off x="3929131" y="5207840"/>
              <a:ext cx="5861134" cy="3914393"/>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等腰三角形 90">
              <a:extLst>
                <a:ext uri="{FF2B5EF4-FFF2-40B4-BE49-F238E27FC236}">
                  <a16:creationId xmlns="" xmlns:a16="http://schemas.microsoft.com/office/drawing/2014/main" id="{05F328E0-1D89-481C-BE95-EDFD4DF90AC8}"/>
                </a:ext>
              </a:extLst>
            </p:cNvPr>
            <p:cNvSpPr>
              <a:spLocks noChangeAspect="1"/>
            </p:cNvSpPr>
            <p:nvPr/>
          </p:nvSpPr>
          <p:spPr>
            <a:xfrm>
              <a:off x="4361537" y="6277606"/>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92" name="矩形 91"/>
            <p:cNvSpPr/>
            <p:nvPr/>
          </p:nvSpPr>
          <p:spPr>
            <a:xfrm>
              <a:off x="4758585" y="6216607"/>
              <a:ext cx="4655353" cy="461665"/>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不利其身分之人事行政行為。</a:t>
              </a:r>
              <a:endParaRPr lang="en-US" altLang="zh-TW" sz="2400" dirty="0">
                <a:solidFill>
                  <a:srgbClr val="0E2F5F"/>
                </a:solidFill>
                <a:latin typeface="微軟正黑體" panose="020B0604030504040204" pitchFamily="34" charset="-120"/>
                <a:ea typeface="微軟正黑體" panose="020B0604030504040204" pitchFamily="34" charset="-120"/>
                <a:cs typeface="Aileron Ultra-Bold"/>
              </a:endParaRPr>
            </a:p>
          </p:txBody>
        </p:sp>
        <p:sp>
          <p:nvSpPr>
            <p:cNvPr id="93" name="等腰三角形 92">
              <a:extLst>
                <a:ext uri="{FF2B5EF4-FFF2-40B4-BE49-F238E27FC236}">
                  <a16:creationId xmlns="" xmlns:a16="http://schemas.microsoft.com/office/drawing/2014/main" id="{05F328E0-1D89-481C-BE95-EDFD4DF90AC8}"/>
                </a:ext>
              </a:extLst>
            </p:cNvPr>
            <p:cNvSpPr>
              <a:spLocks noChangeAspect="1"/>
            </p:cNvSpPr>
            <p:nvPr/>
          </p:nvSpPr>
          <p:spPr>
            <a:xfrm>
              <a:off x="4361537" y="6791836"/>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94" name="矩形 93"/>
            <p:cNvSpPr/>
            <p:nvPr/>
          </p:nvSpPr>
          <p:spPr>
            <a:xfrm>
              <a:off x="4758585" y="6730837"/>
              <a:ext cx="4655353" cy="461665"/>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對俸給薪資、獎金之不利處分。</a:t>
              </a:r>
              <a:endParaRPr lang="en-US" altLang="zh-TW" sz="2400" dirty="0">
                <a:solidFill>
                  <a:srgbClr val="0E2F5F"/>
                </a:solidFill>
                <a:latin typeface="微軟正黑體" panose="020B0604030504040204" pitchFamily="34" charset="-120"/>
                <a:ea typeface="微軟正黑體" panose="020B0604030504040204" pitchFamily="34" charset="-120"/>
                <a:cs typeface="Aileron Ultra-Bold"/>
              </a:endParaRPr>
            </a:p>
          </p:txBody>
        </p:sp>
        <p:sp>
          <p:nvSpPr>
            <p:cNvPr id="95" name="等腰三角形 94">
              <a:extLst>
                <a:ext uri="{FF2B5EF4-FFF2-40B4-BE49-F238E27FC236}">
                  <a16:creationId xmlns="" xmlns:a16="http://schemas.microsoft.com/office/drawing/2014/main" id="{05F328E0-1D89-481C-BE95-EDFD4DF90AC8}"/>
                </a:ext>
              </a:extLst>
            </p:cNvPr>
            <p:cNvSpPr>
              <a:spLocks noChangeAspect="1"/>
            </p:cNvSpPr>
            <p:nvPr/>
          </p:nvSpPr>
          <p:spPr>
            <a:xfrm>
              <a:off x="4361537" y="7418482"/>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96" name="矩形 95"/>
            <p:cNvSpPr/>
            <p:nvPr/>
          </p:nvSpPr>
          <p:spPr>
            <a:xfrm>
              <a:off x="4758585" y="7357483"/>
              <a:ext cx="4655353" cy="461665"/>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剝奪受訓機會、福利或特殊權利。</a:t>
              </a:r>
              <a:endParaRPr lang="en-US" altLang="zh-TW" sz="2400" dirty="0">
                <a:solidFill>
                  <a:srgbClr val="0E2F5F"/>
                </a:solidFill>
                <a:latin typeface="微軟正黑體" panose="020B0604030504040204" pitchFamily="34" charset="-120"/>
                <a:ea typeface="微軟正黑體" panose="020B0604030504040204" pitchFamily="34" charset="-120"/>
                <a:cs typeface="Aileron Ultra-Bold"/>
              </a:endParaRPr>
            </a:p>
          </p:txBody>
        </p:sp>
        <p:sp>
          <p:nvSpPr>
            <p:cNvPr id="97" name="等腰三角形 96">
              <a:extLst>
                <a:ext uri="{FF2B5EF4-FFF2-40B4-BE49-F238E27FC236}">
                  <a16:creationId xmlns="" xmlns:a16="http://schemas.microsoft.com/office/drawing/2014/main" id="{05F328E0-1D89-481C-BE95-EDFD4DF90AC8}"/>
                </a:ext>
              </a:extLst>
            </p:cNvPr>
            <p:cNvSpPr>
              <a:spLocks noChangeAspect="1"/>
            </p:cNvSpPr>
            <p:nvPr/>
          </p:nvSpPr>
          <p:spPr>
            <a:xfrm>
              <a:off x="4361537" y="7999095"/>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98" name="矩形 97"/>
            <p:cNvSpPr/>
            <p:nvPr/>
          </p:nvSpPr>
          <p:spPr>
            <a:xfrm>
              <a:off x="4758585" y="7938096"/>
              <a:ext cx="4655353" cy="461665"/>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工作條件、管理措施之不利變更。</a:t>
              </a:r>
            </a:p>
          </p:txBody>
        </p:sp>
        <p:sp>
          <p:nvSpPr>
            <p:cNvPr id="99" name="Freeform 9"/>
            <p:cNvSpPr/>
            <p:nvPr/>
          </p:nvSpPr>
          <p:spPr>
            <a:xfrm>
              <a:off x="4232338" y="5366295"/>
              <a:ext cx="5205484"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100" name="文字方塊 99"/>
            <p:cNvSpPr txBox="1"/>
            <p:nvPr/>
          </p:nvSpPr>
          <p:spPr>
            <a:xfrm>
              <a:off x="4452129" y="5437535"/>
              <a:ext cx="2787943" cy="523220"/>
            </a:xfrm>
            <a:prstGeom prst="rect">
              <a:avLst/>
            </a:prstGeom>
            <a:noFill/>
          </p:spPr>
          <p:txBody>
            <a:bodyPr wrap="none" rtlCol="0">
              <a:spAutoFit/>
            </a:bodyPr>
            <a:lstStyle/>
            <a:p>
              <a:r>
                <a:rPr lang="en-US" altLang="zh-TW" sz="2800" b="1" dirty="0">
                  <a:solidFill>
                    <a:schemeClr val="bg1"/>
                  </a:solidFill>
                  <a:latin typeface="微軟正黑體" panose="020B0604030504040204" pitchFamily="34" charset="-120"/>
                  <a:ea typeface="微軟正黑體" panose="020B0604030504040204" pitchFamily="34" charset="-120"/>
                </a:rPr>
                <a:t>② </a:t>
              </a:r>
              <a:r>
                <a:rPr lang="zh-TW" altLang="en-US" sz="2800" b="1" dirty="0">
                  <a:solidFill>
                    <a:schemeClr val="bg1"/>
                  </a:solidFill>
                  <a:latin typeface="微軟正黑體" panose="020B0604030504040204" pitchFamily="34" charset="-120"/>
                  <a:ea typeface="微軟正黑體" panose="020B0604030504040204" pitchFamily="34" charset="-120"/>
                </a:rPr>
                <a:t>受有不利措施</a:t>
              </a:r>
            </a:p>
          </p:txBody>
        </p:sp>
        <p:sp>
          <p:nvSpPr>
            <p:cNvPr id="111" name="等腰三角形 110">
              <a:extLst>
                <a:ext uri="{FF2B5EF4-FFF2-40B4-BE49-F238E27FC236}">
                  <a16:creationId xmlns="" xmlns:a16="http://schemas.microsoft.com/office/drawing/2014/main" id="{05F328E0-1D89-481C-BE95-EDFD4DF90AC8}"/>
                </a:ext>
              </a:extLst>
            </p:cNvPr>
            <p:cNvSpPr>
              <a:spLocks noChangeAspect="1"/>
            </p:cNvSpPr>
            <p:nvPr/>
          </p:nvSpPr>
          <p:spPr>
            <a:xfrm>
              <a:off x="4348373" y="8556780"/>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12" name="矩形 111"/>
            <p:cNvSpPr/>
            <p:nvPr/>
          </p:nvSpPr>
          <p:spPr>
            <a:xfrm>
              <a:off x="4745421" y="8495781"/>
              <a:ext cx="4655353" cy="461665"/>
            </a:xfrm>
            <a:prstGeom prst="rect">
              <a:avLst/>
            </a:prstGeom>
          </p:spPr>
          <p:txBody>
            <a:bodyPr wrap="square">
              <a:spAutoFit/>
            </a:bodyPr>
            <a:lstStyle/>
            <a:p>
              <a:pPr algn="just">
                <a:spcAft>
                  <a:spcPts val="600"/>
                </a:spcAft>
              </a:pP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非依法令規定揭露揭弊者之身分。</a:t>
              </a:r>
            </a:p>
          </p:txBody>
        </p:sp>
        <p:sp>
          <p:nvSpPr>
            <p:cNvPr id="114" name="Freeform 9"/>
            <p:cNvSpPr/>
            <p:nvPr/>
          </p:nvSpPr>
          <p:spPr>
            <a:xfrm>
              <a:off x="4256222" y="9367843"/>
              <a:ext cx="5181600"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115" name="文字方塊 114"/>
            <p:cNvSpPr txBox="1"/>
            <p:nvPr/>
          </p:nvSpPr>
          <p:spPr>
            <a:xfrm>
              <a:off x="4476013" y="9482625"/>
              <a:ext cx="1980029" cy="523220"/>
            </a:xfrm>
            <a:prstGeom prst="rect">
              <a:avLst/>
            </a:prstGeom>
            <a:noFill/>
          </p:spPr>
          <p:txBody>
            <a:bodyPr wrap="non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①在②之前</a:t>
              </a:r>
            </a:p>
          </p:txBody>
        </p:sp>
      </p:grpSp>
      <p:grpSp>
        <p:nvGrpSpPr>
          <p:cNvPr id="2" name="群組 1"/>
          <p:cNvGrpSpPr/>
          <p:nvPr/>
        </p:nvGrpSpPr>
        <p:grpSpPr>
          <a:xfrm>
            <a:off x="9936900" y="1819682"/>
            <a:ext cx="7913875" cy="6485181"/>
            <a:chOff x="9936900" y="1819682"/>
            <a:chExt cx="7913875" cy="6485181"/>
          </a:xfrm>
        </p:grpSpPr>
        <p:grpSp>
          <p:nvGrpSpPr>
            <p:cNvPr id="116" name="群組 115"/>
            <p:cNvGrpSpPr/>
            <p:nvPr/>
          </p:nvGrpSpPr>
          <p:grpSpPr>
            <a:xfrm>
              <a:off x="14278121" y="1819682"/>
              <a:ext cx="3572654" cy="5595138"/>
              <a:chOff x="1447800" y="1802398"/>
              <a:chExt cx="3572654" cy="5595138"/>
            </a:xfrm>
          </p:grpSpPr>
          <p:grpSp>
            <p:nvGrpSpPr>
              <p:cNvPr id="117" name="群組 116"/>
              <p:cNvGrpSpPr/>
              <p:nvPr/>
            </p:nvGrpSpPr>
            <p:grpSpPr>
              <a:xfrm>
                <a:off x="2033409" y="3543300"/>
                <a:ext cx="2450283" cy="3551795"/>
                <a:chOff x="2033409" y="1805753"/>
                <a:chExt cx="2450283" cy="3551795"/>
              </a:xfrm>
            </p:grpSpPr>
            <p:sp>
              <p:nvSpPr>
                <p:cNvPr id="122" name="Google Shape;9813;p86">
                  <a:extLst>
                    <a:ext uri="{FF2B5EF4-FFF2-40B4-BE49-F238E27FC236}">
                      <a16:creationId xmlns="" xmlns:a16="http://schemas.microsoft.com/office/drawing/2014/main" id="{0FAAA758-86E7-4640-96EA-31295E6D7777}"/>
                    </a:ext>
                  </a:extLst>
                </p:cNvPr>
                <p:cNvSpPr>
                  <a:spLocks noChangeAspect="1"/>
                </p:cNvSpPr>
                <p:nvPr/>
              </p:nvSpPr>
              <p:spPr>
                <a:xfrm>
                  <a:off x="2118508" y="1887244"/>
                  <a:ext cx="973301" cy="938149"/>
                </a:xfrm>
                <a:custGeom>
                  <a:avLst/>
                  <a:gdLst/>
                  <a:ahLst/>
                  <a:cxnLst/>
                  <a:rect l="l" t="t" r="r" b="b"/>
                  <a:pathLst>
                    <a:path w="12634" h="12753" extrusionOk="0">
                      <a:moveTo>
                        <a:pt x="6270" y="844"/>
                      </a:moveTo>
                      <a:lnTo>
                        <a:pt x="11783" y="3175"/>
                      </a:lnTo>
                      <a:lnTo>
                        <a:pt x="11783" y="4152"/>
                      </a:lnTo>
                      <a:lnTo>
                        <a:pt x="757" y="4152"/>
                      </a:lnTo>
                      <a:lnTo>
                        <a:pt x="757" y="3175"/>
                      </a:lnTo>
                      <a:lnTo>
                        <a:pt x="6270" y="844"/>
                      </a:lnTo>
                      <a:close/>
                      <a:moveTo>
                        <a:pt x="2552" y="5002"/>
                      </a:moveTo>
                      <a:lnTo>
                        <a:pt x="2552" y="10232"/>
                      </a:lnTo>
                      <a:lnTo>
                        <a:pt x="1733" y="10232"/>
                      </a:lnTo>
                      <a:lnTo>
                        <a:pt x="1733" y="5002"/>
                      </a:lnTo>
                      <a:close/>
                      <a:moveTo>
                        <a:pt x="5041" y="5002"/>
                      </a:moveTo>
                      <a:lnTo>
                        <a:pt x="5041" y="10232"/>
                      </a:lnTo>
                      <a:lnTo>
                        <a:pt x="3403" y="10232"/>
                      </a:lnTo>
                      <a:lnTo>
                        <a:pt x="3403" y="5002"/>
                      </a:lnTo>
                      <a:close/>
                      <a:moveTo>
                        <a:pt x="6711" y="5002"/>
                      </a:moveTo>
                      <a:lnTo>
                        <a:pt x="6711" y="10232"/>
                      </a:lnTo>
                      <a:lnTo>
                        <a:pt x="5860" y="10232"/>
                      </a:lnTo>
                      <a:lnTo>
                        <a:pt x="5860" y="5002"/>
                      </a:lnTo>
                      <a:close/>
                      <a:moveTo>
                        <a:pt x="9168" y="5002"/>
                      </a:moveTo>
                      <a:lnTo>
                        <a:pt x="9168" y="10232"/>
                      </a:lnTo>
                      <a:lnTo>
                        <a:pt x="7530" y="10232"/>
                      </a:lnTo>
                      <a:lnTo>
                        <a:pt x="7530" y="5002"/>
                      </a:lnTo>
                      <a:close/>
                      <a:moveTo>
                        <a:pt x="10838" y="5002"/>
                      </a:moveTo>
                      <a:lnTo>
                        <a:pt x="10838" y="10232"/>
                      </a:lnTo>
                      <a:lnTo>
                        <a:pt x="10019" y="10232"/>
                      </a:lnTo>
                      <a:lnTo>
                        <a:pt x="10019" y="5002"/>
                      </a:lnTo>
                      <a:close/>
                      <a:moveTo>
                        <a:pt x="11374" y="11020"/>
                      </a:moveTo>
                      <a:cubicBezTo>
                        <a:pt x="11594" y="11051"/>
                        <a:pt x="11783" y="11209"/>
                        <a:pt x="11783" y="11461"/>
                      </a:cubicBezTo>
                      <a:lnTo>
                        <a:pt x="11783" y="11870"/>
                      </a:lnTo>
                      <a:lnTo>
                        <a:pt x="757" y="11870"/>
                      </a:lnTo>
                      <a:lnTo>
                        <a:pt x="757" y="11461"/>
                      </a:lnTo>
                      <a:cubicBezTo>
                        <a:pt x="757" y="11209"/>
                        <a:pt x="946" y="11020"/>
                        <a:pt x="1198" y="11020"/>
                      </a:cubicBezTo>
                      <a:close/>
                      <a:moveTo>
                        <a:pt x="6290" y="1"/>
                      </a:moveTo>
                      <a:cubicBezTo>
                        <a:pt x="6238" y="1"/>
                        <a:pt x="6191" y="9"/>
                        <a:pt x="6144" y="25"/>
                      </a:cubicBezTo>
                      <a:lnTo>
                        <a:pt x="252" y="2514"/>
                      </a:lnTo>
                      <a:cubicBezTo>
                        <a:pt x="95" y="2577"/>
                        <a:pt x="0" y="2703"/>
                        <a:pt x="0" y="2892"/>
                      </a:cubicBezTo>
                      <a:lnTo>
                        <a:pt x="0" y="4561"/>
                      </a:lnTo>
                      <a:cubicBezTo>
                        <a:pt x="0" y="4782"/>
                        <a:pt x="189" y="5002"/>
                        <a:pt x="410" y="5002"/>
                      </a:cubicBezTo>
                      <a:lnTo>
                        <a:pt x="946" y="5002"/>
                      </a:lnTo>
                      <a:lnTo>
                        <a:pt x="946" y="10264"/>
                      </a:lnTo>
                      <a:cubicBezTo>
                        <a:pt x="410" y="10390"/>
                        <a:pt x="0" y="10894"/>
                        <a:pt x="0" y="11492"/>
                      </a:cubicBezTo>
                      <a:lnTo>
                        <a:pt x="0" y="12311"/>
                      </a:lnTo>
                      <a:cubicBezTo>
                        <a:pt x="0" y="12532"/>
                        <a:pt x="189" y="12753"/>
                        <a:pt x="410" y="12753"/>
                      </a:cubicBezTo>
                      <a:lnTo>
                        <a:pt x="12256" y="12753"/>
                      </a:lnTo>
                      <a:cubicBezTo>
                        <a:pt x="12476" y="12753"/>
                        <a:pt x="12634" y="12532"/>
                        <a:pt x="12634" y="12311"/>
                      </a:cubicBezTo>
                      <a:lnTo>
                        <a:pt x="12634" y="11492"/>
                      </a:lnTo>
                      <a:cubicBezTo>
                        <a:pt x="12634" y="10894"/>
                        <a:pt x="12256" y="10390"/>
                        <a:pt x="11689" y="10264"/>
                      </a:cubicBezTo>
                      <a:lnTo>
                        <a:pt x="11689" y="5002"/>
                      </a:lnTo>
                      <a:lnTo>
                        <a:pt x="12256" y="5002"/>
                      </a:lnTo>
                      <a:cubicBezTo>
                        <a:pt x="12476" y="5002"/>
                        <a:pt x="12634" y="4782"/>
                        <a:pt x="12634" y="4561"/>
                      </a:cubicBezTo>
                      <a:lnTo>
                        <a:pt x="12634" y="2892"/>
                      </a:lnTo>
                      <a:cubicBezTo>
                        <a:pt x="12602" y="2734"/>
                        <a:pt x="12539" y="2577"/>
                        <a:pt x="12382" y="2514"/>
                      </a:cubicBezTo>
                      <a:lnTo>
                        <a:pt x="6459" y="25"/>
                      </a:lnTo>
                      <a:cubicBezTo>
                        <a:pt x="6396" y="9"/>
                        <a:pt x="6341" y="1"/>
                        <a:pt x="6290"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圖片 122"/>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36093" y="2993206"/>
                  <a:ext cx="1138130" cy="1138129"/>
                </a:xfrm>
                <a:prstGeom prst="rect">
                  <a:avLst/>
                </a:prstGeom>
              </p:spPr>
            </p:pic>
            <p:grpSp>
              <p:nvGrpSpPr>
                <p:cNvPr id="124" name="群組 123"/>
                <p:cNvGrpSpPr/>
                <p:nvPr/>
              </p:nvGrpSpPr>
              <p:grpSpPr>
                <a:xfrm>
                  <a:off x="3426340" y="1805753"/>
                  <a:ext cx="1057352" cy="1019640"/>
                  <a:chOff x="9959563" y="4914855"/>
                  <a:chExt cx="1057352" cy="1019640"/>
                </a:xfrm>
              </p:grpSpPr>
              <p:sp>
                <p:nvSpPr>
                  <p:cNvPr id="128" name="Google Shape;9885;p86">
                    <a:extLst>
                      <a:ext uri="{FF2B5EF4-FFF2-40B4-BE49-F238E27FC236}">
                        <a16:creationId xmlns="" xmlns:a16="http://schemas.microsoft.com/office/drawing/2014/main" id="{55AC7351-B15A-46D6-87DB-D3624F33DED6}"/>
                      </a:ext>
                    </a:extLst>
                  </p:cNvPr>
                  <p:cNvSpPr/>
                  <p:nvPr/>
                </p:nvSpPr>
                <p:spPr>
                  <a:xfrm>
                    <a:off x="10244341" y="5176637"/>
                    <a:ext cx="68621" cy="6560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886;p86">
                    <a:extLst>
                      <a:ext uri="{FF2B5EF4-FFF2-40B4-BE49-F238E27FC236}">
                        <a16:creationId xmlns="" xmlns:a16="http://schemas.microsoft.com/office/drawing/2014/main" id="{73C5B0C5-2734-49C1-8B6C-A0715F6FD0DF}"/>
                      </a:ext>
                    </a:extLst>
                  </p:cNvPr>
                  <p:cNvSpPr/>
                  <p:nvPr/>
                </p:nvSpPr>
                <p:spPr>
                  <a:xfrm>
                    <a:off x="10449953" y="5176637"/>
                    <a:ext cx="71299" cy="6560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887;p86">
                    <a:extLst>
                      <a:ext uri="{FF2B5EF4-FFF2-40B4-BE49-F238E27FC236}">
                        <a16:creationId xmlns="" xmlns:a16="http://schemas.microsoft.com/office/drawing/2014/main" id="{824B1622-31E5-4207-94C7-C395A88182EC}"/>
                      </a:ext>
                    </a:extLst>
                  </p:cNvPr>
                  <p:cNvSpPr/>
                  <p:nvPr/>
                </p:nvSpPr>
                <p:spPr>
                  <a:xfrm>
                    <a:off x="10658244" y="5176637"/>
                    <a:ext cx="71299" cy="6560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888;p86">
                    <a:extLst>
                      <a:ext uri="{FF2B5EF4-FFF2-40B4-BE49-F238E27FC236}">
                        <a16:creationId xmlns="" xmlns:a16="http://schemas.microsoft.com/office/drawing/2014/main" id="{38C296E4-CB3E-4DE1-BC4D-B94C946E8DFE}"/>
                      </a:ext>
                    </a:extLst>
                  </p:cNvPr>
                  <p:cNvSpPr/>
                  <p:nvPr/>
                </p:nvSpPr>
                <p:spPr>
                  <a:xfrm>
                    <a:off x="10244341" y="5307608"/>
                    <a:ext cx="68621" cy="68003"/>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889;p86">
                    <a:extLst>
                      <a:ext uri="{FF2B5EF4-FFF2-40B4-BE49-F238E27FC236}">
                        <a16:creationId xmlns="" xmlns:a16="http://schemas.microsoft.com/office/drawing/2014/main" id="{59C2D6DB-2811-4478-BB3E-769D6FB2F3A0}"/>
                      </a:ext>
                    </a:extLst>
                  </p:cNvPr>
                  <p:cNvSpPr/>
                  <p:nvPr/>
                </p:nvSpPr>
                <p:spPr>
                  <a:xfrm>
                    <a:off x="10449953" y="5307608"/>
                    <a:ext cx="71299" cy="68003"/>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890;p86">
                    <a:extLst>
                      <a:ext uri="{FF2B5EF4-FFF2-40B4-BE49-F238E27FC236}">
                        <a16:creationId xmlns="" xmlns:a16="http://schemas.microsoft.com/office/drawing/2014/main" id="{1DE88A68-CE1B-4562-A6D2-0CC1B94DB5D4}"/>
                      </a:ext>
                    </a:extLst>
                  </p:cNvPr>
                  <p:cNvSpPr/>
                  <p:nvPr/>
                </p:nvSpPr>
                <p:spPr>
                  <a:xfrm>
                    <a:off x="10658244" y="5307608"/>
                    <a:ext cx="71299" cy="68003"/>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891;p86">
                    <a:extLst>
                      <a:ext uri="{FF2B5EF4-FFF2-40B4-BE49-F238E27FC236}">
                        <a16:creationId xmlns="" xmlns:a16="http://schemas.microsoft.com/office/drawing/2014/main" id="{455F3C09-7D0A-4ECA-A599-A3211271FC4C}"/>
                      </a:ext>
                    </a:extLst>
                  </p:cNvPr>
                  <p:cNvSpPr/>
                  <p:nvPr/>
                </p:nvSpPr>
                <p:spPr>
                  <a:xfrm>
                    <a:off x="10244341" y="5440976"/>
                    <a:ext cx="68621" cy="6560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892;p86">
                    <a:extLst>
                      <a:ext uri="{FF2B5EF4-FFF2-40B4-BE49-F238E27FC236}">
                        <a16:creationId xmlns="" xmlns:a16="http://schemas.microsoft.com/office/drawing/2014/main" id="{E741A52C-122B-4CAF-B21B-3F06ACF78EEC}"/>
                      </a:ext>
                    </a:extLst>
                  </p:cNvPr>
                  <p:cNvSpPr/>
                  <p:nvPr/>
                </p:nvSpPr>
                <p:spPr>
                  <a:xfrm>
                    <a:off x="10449953" y="5440976"/>
                    <a:ext cx="71299" cy="6560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893;p86">
                    <a:extLst>
                      <a:ext uri="{FF2B5EF4-FFF2-40B4-BE49-F238E27FC236}">
                        <a16:creationId xmlns="" xmlns:a16="http://schemas.microsoft.com/office/drawing/2014/main" id="{D21BF552-967C-4B66-8C3B-5167D7400CC0}"/>
                      </a:ext>
                    </a:extLst>
                  </p:cNvPr>
                  <p:cNvSpPr/>
                  <p:nvPr/>
                </p:nvSpPr>
                <p:spPr>
                  <a:xfrm>
                    <a:off x="10658244" y="5440976"/>
                    <a:ext cx="71299" cy="6560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894;p86">
                    <a:extLst>
                      <a:ext uri="{FF2B5EF4-FFF2-40B4-BE49-F238E27FC236}">
                        <a16:creationId xmlns="" xmlns:a16="http://schemas.microsoft.com/office/drawing/2014/main" id="{5E7EF998-72A0-411D-83CC-9CD086121108}"/>
                      </a:ext>
                    </a:extLst>
                  </p:cNvPr>
                  <p:cNvSpPr/>
                  <p:nvPr/>
                </p:nvSpPr>
                <p:spPr>
                  <a:xfrm>
                    <a:off x="9959563" y="4914855"/>
                    <a:ext cx="1057352" cy="1019640"/>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5" name="圖片 124"/>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33409" y="4299148"/>
                  <a:ext cx="1058400" cy="1058400"/>
                </a:xfrm>
                <a:prstGeom prst="rect">
                  <a:avLst/>
                </a:prstGeom>
              </p:spPr>
            </p:pic>
            <p:pic>
              <p:nvPicPr>
                <p:cNvPr id="126" name="圖片 125"/>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87530" y="3033070"/>
                  <a:ext cx="1058400" cy="1058400"/>
                </a:xfrm>
                <a:prstGeom prst="rect">
                  <a:avLst/>
                </a:prstGeom>
              </p:spPr>
            </p:pic>
            <p:pic>
              <p:nvPicPr>
                <p:cNvPr id="127" name="圖片 126"/>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65930" y="4277548"/>
                  <a:ext cx="1080000" cy="1080000"/>
                </a:xfrm>
                <a:prstGeom prst="rect">
                  <a:avLst/>
                </a:prstGeom>
              </p:spPr>
            </p:pic>
          </p:grpSp>
          <p:grpSp>
            <p:nvGrpSpPr>
              <p:cNvPr id="118" name="群組 117"/>
              <p:cNvGrpSpPr/>
              <p:nvPr/>
            </p:nvGrpSpPr>
            <p:grpSpPr>
              <a:xfrm>
                <a:off x="1447800" y="1802398"/>
                <a:ext cx="3572654" cy="5595138"/>
                <a:chOff x="1447800" y="1802398"/>
                <a:chExt cx="3572654" cy="5595138"/>
              </a:xfrm>
            </p:grpSpPr>
            <p:sp>
              <p:nvSpPr>
                <p:cNvPr id="119" name="矩形 118"/>
                <p:cNvSpPr/>
                <p:nvPr/>
              </p:nvSpPr>
              <p:spPr>
                <a:xfrm>
                  <a:off x="1447800" y="1802398"/>
                  <a:ext cx="3572654" cy="5595138"/>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 name="Freeform 9"/>
                <p:cNvSpPr/>
                <p:nvPr/>
              </p:nvSpPr>
              <p:spPr>
                <a:xfrm>
                  <a:off x="1620645" y="2007050"/>
                  <a:ext cx="3203763" cy="1014680"/>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121" name="文字方塊 120"/>
                <p:cNvSpPr txBox="1"/>
                <p:nvPr/>
              </p:nvSpPr>
              <p:spPr>
                <a:xfrm>
                  <a:off x="1905000" y="2078290"/>
                  <a:ext cx="2743199" cy="830997"/>
                </a:xfrm>
                <a:prstGeom prst="rect">
                  <a:avLst/>
                </a:prstGeom>
                <a:noFill/>
              </p:spPr>
              <p:txBody>
                <a:bodyPr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政府機關</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構</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、法人或團體、個人</a:t>
                  </a:r>
                </a:p>
              </p:txBody>
            </p:sp>
          </p:grpSp>
        </p:grpSp>
        <p:sp>
          <p:nvSpPr>
            <p:cNvPr id="4" name="向右箭號 3"/>
            <p:cNvSpPr/>
            <p:nvPr/>
          </p:nvSpPr>
          <p:spPr>
            <a:xfrm>
              <a:off x="9936900" y="4630738"/>
              <a:ext cx="4194586" cy="1203826"/>
            </a:xfrm>
            <a:prstGeom prst="rightArrow">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rgbClr val="285994"/>
                  </a:solidFill>
                  <a:latin typeface="微軟正黑體" panose="020B0604030504040204" pitchFamily="34" charset="-120"/>
                  <a:ea typeface="微軟正黑體" panose="020B0604030504040204" pitchFamily="34" charset="-120"/>
                </a:rPr>
                <a:t>推定有報復性不利措施</a:t>
              </a:r>
            </a:p>
          </p:txBody>
        </p:sp>
        <p:sp>
          <p:nvSpPr>
            <p:cNvPr id="139" name="矩形 138"/>
            <p:cNvSpPr/>
            <p:nvPr/>
          </p:nvSpPr>
          <p:spPr>
            <a:xfrm>
              <a:off x="10156706" y="5627207"/>
              <a:ext cx="3103377" cy="2677656"/>
            </a:xfrm>
            <a:prstGeom prst="rect">
              <a:avLst/>
            </a:prstGeom>
          </p:spPr>
          <p:txBody>
            <a:bodyPr wrap="square">
              <a:spAutoFit/>
            </a:bodyPr>
            <a:lstStyle/>
            <a:p>
              <a:pPr algn="just">
                <a:spcBef>
                  <a:spcPct val="0"/>
                </a:spcBef>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但任職之政府機關</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構</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、法人、團體或其主管、雇主證明縱無該等行為，其於當時仍</a:t>
              </a:r>
              <a:r>
                <a:rPr lang="zh-TW" altLang="en-US" sz="2400" b="1" dirty="0">
                  <a:solidFill>
                    <a:srgbClr val="5188CC"/>
                  </a:solidFill>
                  <a:latin typeface="微軟正黑體" panose="020B0604030504040204" pitchFamily="34" charset="-120"/>
                  <a:ea typeface="微軟正黑體" panose="020B0604030504040204" pitchFamily="34" charset="-120"/>
                  <a:cs typeface="Aileron Ultra-Bold"/>
                </a:rPr>
                <a:t>有正當理由</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採相同之人事措施者，</a:t>
              </a:r>
              <a:r>
                <a:rPr lang="zh-TW" altLang="en-US" sz="2400" b="1" dirty="0">
                  <a:solidFill>
                    <a:srgbClr val="5188CC"/>
                  </a:solidFill>
                  <a:latin typeface="微軟正黑體" panose="020B0604030504040204" pitchFamily="34" charset="-120"/>
                  <a:ea typeface="微軟正黑體" panose="020B0604030504040204" pitchFamily="34" charset="-120"/>
                  <a:cs typeface="Aileron Ultra-Bold"/>
                </a:rPr>
                <a:t>不在此限</a:t>
              </a:r>
              <a:r>
                <a:rPr lang="en-US" altLang="zh-TW" sz="2000" b="1" dirty="0">
                  <a:solidFill>
                    <a:srgbClr val="3A577B"/>
                  </a:solidFill>
                  <a:latin typeface="微軟正黑體" panose="020B0604030504040204" pitchFamily="34" charset="-120"/>
                  <a:ea typeface="微軟正黑體" panose="020B0604030504040204" pitchFamily="34" charset="-120"/>
                  <a:cs typeface="Aileron Ultra-Bold"/>
                </a:rPr>
                <a:t>(§8Ⅵ)</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sp>
        <p:nvSpPr>
          <p:cNvPr id="140" name="矩形 139"/>
          <p:cNvSpPr/>
          <p:nvPr/>
        </p:nvSpPr>
        <p:spPr>
          <a:xfrm>
            <a:off x="14672392" y="7557790"/>
            <a:ext cx="2869055" cy="2308324"/>
          </a:xfrm>
          <a:prstGeom prst="rect">
            <a:avLst/>
          </a:prstGeom>
        </p:spPr>
        <p:txBody>
          <a:bodyPr wrap="square">
            <a:spAutoFit/>
          </a:bodyPr>
          <a:lstStyle/>
          <a:p>
            <a:pPr algn="just">
              <a:spcBef>
                <a:spcPct val="0"/>
              </a:spcBef>
            </a:pPr>
            <a:r>
              <a:rPr lang="zh-TW" altLang="en-US" sz="2400" b="1" dirty="0">
                <a:solidFill>
                  <a:srgbClr val="5188CC"/>
                </a:solidFill>
                <a:latin typeface="微軟正黑體" panose="020B0604030504040204" pitchFamily="34" charset="-120"/>
                <a:ea typeface="微軟正黑體" panose="020B0604030504040204" pitchFamily="34" charset="-120"/>
                <a:cs typeface="Aileron Ultra-Bold"/>
              </a:rPr>
              <a:t>訂有禁止揭弊</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者為第</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1</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項各款行為之約定，或限制揭弊者依第</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3</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項、第</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4</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項為請求之權利者，其</a:t>
            </a:r>
            <a:r>
              <a:rPr lang="zh-TW" altLang="en-US" sz="2400" b="1" dirty="0">
                <a:solidFill>
                  <a:srgbClr val="5188CC"/>
                </a:solidFill>
                <a:latin typeface="微軟正黑體" panose="020B0604030504040204" pitchFamily="34" charset="-120"/>
                <a:ea typeface="微軟正黑體" panose="020B0604030504040204" pitchFamily="34" charset="-120"/>
                <a:cs typeface="Aileron Ultra-Bold"/>
              </a:rPr>
              <a:t>約定無效</a:t>
            </a:r>
            <a:r>
              <a:rPr lang="en-US" altLang="zh-TW" sz="2000" b="1" dirty="0">
                <a:solidFill>
                  <a:srgbClr val="3A577B"/>
                </a:solidFill>
                <a:latin typeface="微軟正黑體" panose="020B0604030504040204" pitchFamily="34" charset="-120"/>
                <a:ea typeface="微軟正黑體" panose="020B0604030504040204" pitchFamily="34" charset="-120"/>
                <a:cs typeface="Aileron Ultra-Bold"/>
              </a:rPr>
              <a:t>(§8Ⅶ)</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67" name="矩形 66"/>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14</a:t>
            </a:fld>
            <a:endParaRPr lang="en-US" altLang="zh-TW" sz="2000" dirty="0">
              <a:solidFill>
                <a:schemeClr val="bg1">
                  <a:lumMod val="50000"/>
                </a:schemeClr>
              </a:solidFill>
              <a:latin typeface="Impact" panose="020B0806030902050204" pitchFamily="34" charset="0"/>
            </a:endParaRPr>
          </a:p>
        </p:txBody>
      </p:sp>
    </p:spTree>
    <p:extLst>
      <p:ext uri="{BB962C8B-B14F-4D97-AF65-F5344CB8AC3E}">
        <p14:creationId xmlns:p14="http://schemas.microsoft.com/office/powerpoint/2010/main" val="545080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12801600" cy="974626"/>
            <a:chOff x="228600" y="110926"/>
            <a:chExt cx="12801600"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1" y="110926"/>
              <a:ext cx="11034079" cy="97462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Akzidenz-Grotesk Heavy"/>
                  <a:ea typeface="Akzidenz-Grotesk Heavy"/>
                  <a:cs typeface="Akzidenz-Grotesk Heavy"/>
                  <a:sym typeface="Akzidenz-Grotesk Heavy"/>
                </a:rPr>
                <a:t>具公務員身分之救濟 </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(§9)</a:t>
              </a:r>
            </a:p>
          </p:txBody>
        </p:sp>
      </p:grpSp>
      <p:grpSp>
        <p:nvGrpSpPr>
          <p:cNvPr id="6" name="群組 5"/>
          <p:cNvGrpSpPr/>
          <p:nvPr/>
        </p:nvGrpSpPr>
        <p:grpSpPr>
          <a:xfrm>
            <a:off x="365046" y="2004408"/>
            <a:ext cx="5225596" cy="2346892"/>
            <a:chOff x="365046" y="1773934"/>
            <a:chExt cx="5225596" cy="2346892"/>
          </a:xfrm>
        </p:grpSpPr>
        <p:grpSp>
          <p:nvGrpSpPr>
            <p:cNvPr id="2" name="群組 1"/>
            <p:cNvGrpSpPr/>
            <p:nvPr/>
          </p:nvGrpSpPr>
          <p:grpSpPr>
            <a:xfrm>
              <a:off x="1159216" y="1773934"/>
              <a:ext cx="3882359" cy="777141"/>
              <a:chOff x="13622728" y="2008232"/>
              <a:chExt cx="3882359" cy="777141"/>
            </a:xfrm>
          </p:grpSpPr>
          <p:sp>
            <p:nvSpPr>
              <p:cNvPr id="7" name="Freeform 9"/>
              <p:cNvSpPr/>
              <p:nvPr/>
            </p:nvSpPr>
            <p:spPr>
              <a:xfrm>
                <a:off x="13622728"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8" name="文字方塊 7"/>
              <p:cNvSpPr txBox="1"/>
              <p:nvPr/>
            </p:nvSpPr>
            <p:spPr>
              <a:xfrm>
                <a:off x="14608655" y="2131967"/>
                <a:ext cx="18261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救濟程序</a:t>
                </a:r>
              </a:p>
            </p:txBody>
          </p:sp>
        </p:grpSp>
        <p:sp>
          <p:nvSpPr>
            <p:cNvPr id="12" name="等腰三角形 11">
              <a:extLst>
                <a:ext uri="{FF2B5EF4-FFF2-40B4-BE49-F238E27FC236}">
                  <a16:creationId xmlns="" xmlns:a16="http://schemas.microsoft.com/office/drawing/2014/main" id="{05F328E0-1D89-481C-BE95-EDFD4DF90AC8}"/>
                </a:ext>
              </a:extLst>
            </p:cNvPr>
            <p:cNvSpPr>
              <a:spLocks noChangeAspect="1"/>
            </p:cNvSpPr>
            <p:nvPr/>
          </p:nvSpPr>
          <p:spPr>
            <a:xfrm>
              <a:off x="365046" y="2920497"/>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3" name="矩形 12"/>
            <p:cNvSpPr/>
            <p:nvPr/>
          </p:nvSpPr>
          <p:spPr>
            <a:xfrm>
              <a:off x="935289" y="2920497"/>
              <a:ext cx="4655353"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至</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4</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款之不利措施</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依其原有身分關係</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適用之法律程序</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提起行政救濟</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(§9Ⅰ)</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9" name="群組 8"/>
          <p:cNvGrpSpPr/>
          <p:nvPr/>
        </p:nvGrpSpPr>
        <p:grpSpPr>
          <a:xfrm>
            <a:off x="361168" y="5065537"/>
            <a:ext cx="5195906" cy="2961591"/>
            <a:chOff x="361168" y="4835063"/>
            <a:chExt cx="5195906" cy="2961591"/>
          </a:xfrm>
        </p:grpSpPr>
        <p:grpSp>
          <p:nvGrpSpPr>
            <p:cNvPr id="27" name="群組 26"/>
            <p:cNvGrpSpPr/>
            <p:nvPr/>
          </p:nvGrpSpPr>
          <p:grpSpPr>
            <a:xfrm>
              <a:off x="1159216" y="4835063"/>
              <a:ext cx="3882359" cy="777141"/>
              <a:chOff x="13622728" y="2008232"/>
              <a:chExt cx="3882359" cy="777141"/>
            </a:xfrm>
          </p:grpSpPr>
          <p:sp>
            <p:nvSpPr>
              <p:cNvPr id="28" name="Freeform 9"/>
              <p:cNvSpPr/>
              <p:nvPr/>
            </p:nvSpPr>
            <p:spPr>
              <a:xfrm>
                <a:off x="13622728"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noFill/>
              <a:ln>
                <a:solidFill>
                  <a:srgbClr val="3A577B"/>
                </a:solidFill>
              </a:ln>
            </p:spPr>
          </p:sp>
          <p:sp>
            <p:nvSpPr>
              <p:cNvPr id="29" name="文字方塊 28"/>
              <p:cNvSpPr txBox="1"/>
              <p:nvPr/>
            </p:nvSpPr>
            <p:spPr>
              <a:xfrm>
                <a:off x="13830099" y="2121327"/>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揭弊抗辯優先調查</a:t>
                </a:r>
              </a:p>
            </p:txBody>
          </p:sp>
        </p:grpSp>
        <p:sp>
          <p:nvSpPr>
            <p:cNvPr id="35" name="等腰三角形 34">
              <a:extLst>
                <a:ext uri="{FF2B5EF4-FFF2-40B4-BE49-F238E27FC236}">
                  <a16:creationId xmlns="" xmlns:a16="http://schemas.microsoft.com/office/drawing/2014/main" id="{05F328E0-1D89-481C-BE95-EDFD4DF90AC8}"/>
                </a:ext>
              </a:extLst>
            </p:cNvPr>
            <p:cNvSpPr>
              <a:spLocks noChangeAspect="1"/>
            </p:cNvSpPr>
            <p:nvPr/>
          </p:nvSpPr>
          <p:spPr>
            <a:xfrm>
              <a:off x="361168" y="5857662"/>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36" name="矩形 35"/>
            <p:cNvSpPr/>
            <p:nvPr/>
          </p:nvSpPr>
          <p:spPr>
            <a:xfrm>
              <a:off x="901721" y="5857662"/>
              <a:ext cx="4655353"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於救濟程序中，主張其有第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項各款行為，而遭移送或受有不利措施者，</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應先於其他事證而為調查</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，並依調查結果而為成立或不成立之認定</a:t>
              </a:r>
              <a:r>
                <a:rPr kumimoji="0" lang="zh-TW" altLang="en-US" sz="24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ileron Ultra-Bold"/>
                </a:rPr>
                <a:t> </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(§9Ⅱ)</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10" name="群組 9">
            <a:extLst>
              <a:ext uri="{FF2B5EF4-FFF2-40B4-BE49-F238E27FC236}">
                <a16:creationId xmlns="" xmlns:a16="http://schemas.microsoft.com/office/drawing/2014/main" id="{4F3CDD44-D58B-49FF-84F8-FF71948AF495}"/>
              </a:ext>
            </a:extLst>
          </p:cNvPr>
          <p:cNvGrpSpPr/>
          <p:nvPr/>
        </p:nvGrpSpPr>
        <p:grpSpPr>
          <a:xfrm>
            <a:off x="6436759" y="2004408"/>
            <a:ext cx="11231861" cy="6568091"/>
            <a:chOff x="6436759" y="2004408"/>
            <a:chExt cx="11231861" cy="6568091"/>
          </a:xfrm>
        </p:grpSpPr>
        <p:grpSp>
          <p:nvGrpSpPr>
            <p:cNvPr id="17" name="群組 16"/>
            <p:cNvGrpSpPr/>
            <p:nvPr/>
          </p:nvGrpSpPr>
          <p:grpSpPr>
            <a:xfrm>
              <a:off x="10694908" y="2004408"/>
              <a:ext cx="3882359" cy="777141"/>
              <a:chOff x="13228616" y="2008232"/>
              <a:chExt cx="3882359" cy="777141"/>
            </a:xfrm>
          </p:grpSpPr>
          <p:sp>
            <p:nvSpPr>
              <p:cNvPr id="18" name="Freeform 9"/>
              <p:cNvSpPr/>
              <p:nvPr/>
            </p:nvSpPr>
            <p:spPr>
              <a:xfrm>
                <a:off x="13228616"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62C4DC"/>
              </a:solidFill>
            </p:spPr>
          </p:sp>
          <p:sp>
            <p:nvSpPr>
              <p:cNvPr id="19" name="文字方塊 18"/>
              <p:cNvSpPr txBox="1"/>
              <p:nvPr/>
            </p:nvSpPr>
            <p:spPr>
              <a:xfrm>
                <a:off x="14051540" y="2131967"/>
                <a:ext cx="22365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賠償請求權</a:t>
                </a:r>
              </a:p>
            </p:txBody>
          </p:sp>
        </p:grpSp>
        <p:grpSp>
          <p:nvGrpSpPr>
            <p:cNvPr id="5" name="群組 4"/>
            <p:cNvGrpSpPr/>
            <p:nvPr/>
          </p:nvGrpSpPr>
          <p:grpSpPr>
            <a:xfrm>
              <a:off x="6884524" y="3150971"/>
              <a:ext cx="5266483" cy="2308324"/>
              <a:chOff x="6884524" y="2920497"/>
              <a:chExt cx="5266483" cy="2308324"/>
            </a:xfrm>
          </p:grpSpPr>
          <p:sp>
            <p:nvSpPr>
              <p:cNvPr id="20" name="等腰三角形 19">
                <a:extLst>
                  <a:ext uri="{FF2B5EF4-FFF2-40B4-BE49-F238E27FC236}">
                    <a16:creationId xmlns="" xmlns:a16="http://schemas.microsoft.com/office/drawing/2014/main" id="{05F328E0-1D89-481C-BE95-EDFD4DF90AC8}"/>
                  </a:ext>
                </a:extLst>
              </p:cNvPr>
              <p:cNvSpPr>
                <a:spLocks noChangeAspect="1"/>
              </p:cNvSpPr>
              <p:nvPr/>
            </p:nvSpPr>
            <p:spPr>
              <a:xfrm>
                <a:off x="6884524" y="2940684"/>
                <a:ext cx="360000" cy="310345"/>
              </a:xfrm>
              <a:prstGeom prst="triangle">
                <a:avLst/>
              </a:prstGeom>
              <a:solidFill>
                <a:srgbClr val="62C4D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4" name="矩形 23"/>
              <p:cNvSpPr/>
              <p:nvPr/>
            </p:nvSpPr>
            <p:spPr>
              <a:xfrm>
                <a:off x="7495654" y="2920497"/>
                <a:ext cx="4655353"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對於不利措施的賠償請求權，自政府機關</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構</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項主張</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作成回復原狀、行政救濟為有理由之決定確定之日起</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6</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個月間不行使而消滅；自損害發生時起，逾</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年者亦同</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(§9Ⅰ)</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4" name="群組 3"/>
            <p:cNvGrpSpPr/>
            <p:nvPr/>
          </p:nvGrpSpPr>
          <p:grpSpPr>
            <a:xfrm>
              <a:off x="6691516" y="5763407"/>
              <a:ext cx="5266482" cy="2015936"/>
              <a:chOff x="12636088" y="2920497"/>
              <a:chExt cx="5266482" cy="2015936"/>
            </a:xfrm>
          </p:grpSpPr>
          <p:sp>
            <p:nvSpPr>
              <p:cNvPr id="22" name="等腰三角形 21">
                <a:extLst>
                  <a:ext uri="{FF2B5EF4-FFF2-40B4-BE49-F238E27FC236}">
                    <a16:creationId xmlns="" xmlns:a16="http://schemas.microsoft.com/office/drawing/2014/main" id="{05F328E0-1D89-481C-BE95-EDFD4DF90AC8}"/>
                  </a:ext>
                </a:extLst>
              </p:cNvPr>
              <p:cNvSpPr>
                <a:spLocks noChangeAspect="1"/>
              </p:cNvSpPr>
              <p:nvPr/>
            </p:nvSpPr>
            <p:spPr>
              <a:xfrm>
                <a:off x="12636088" y="2920497"/>
                <a:ext cx="360000" cy="310345"/>
              </a:xfrm>
              <a:prstGeom prst="triangle">
                <a:avLst/>
              </a:prstGeom>
              <a:solidFill>
                <a:srgbClr val="62C4D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5" name="矩形 24"/>
              <p:cNvSpPr/>
              <p:nvPr/>
            </p:nvSpPr>
            <p:spPr>
              <a:xfrm>
                <a:off x="13247217" y="2920497"/>
                <a:ext cx="4655353" cy="201593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因第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5</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款不利措施所生之賠償請求權，自</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知悉事實發生之日起</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6</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個月間不行使而消滅；自損害發生時起，逾</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年者亦同</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(§9Ⅰ)</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3" name="群組 2"/>
            <p:cNvGrpSpPr/>
            <p:nvPr/>
          </p:nvGrpSpPr>
          <p:grpSpPr>
            <a:xfrm>
              <a:off x="12402137" y="3145783"/>
              <a:ext cx="5266483" cy="2308324"/>
              <a:chOff x="6884524" y="6959360"/>
              <a:chExt cx="5266483" cy="2308324"/>
            </a:xfrm>
          </p:grpSpPr>
          <p:sp>
            <p:nvSpPr>
              <p:cNvPr id="42" name="等腰三角形 41">
                <a:extLst>
                  <a:ext uri="{FF2B5EF4-FFF2-40B4-BE49-F238E27FC236}">
                    <a16:creationId xmlns="" xmlns:a16="http://schemas.microsoft.com/office/drawing/2014/main" id="{05F328E0-1D89-481C-BE95-EDFD4DF90AC8}"/>
                  </a:ext>
                </a:extLst>
              </p:cNvPr>
              <p:cNvSpPr>
                <a:spLocks noChangeAspect="1"/>
              </p:cNvSpPr>
              <p:nvPr/>
            </p:nvSpPr>
            <p:spPr>
              <a:xfrm>
                <a:off x="6884524" y="6979547"/>
                <a:ext cx="360000" cy="310345"/>
              </a:xfrm>
              <a:prstGeom prst="triangle">
                <a:avLst/>
              </a:prstGeom>
              <a:solidFill>
                <a:srgbClr val="62C4D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43" name="矩形 42"/>
              <p:cNvSpPr/>
              <p:nvPr/>
            </p:nvSpPr>
            <p:spPr>
              <a:xfrm>
                <a:off x="7495654" y="6959360"/>
                <a:ext cx="4655353"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因有第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項各款之行為而遭移送懲戒，經懲戒法院審理後，認定其依前項之主張成立並為</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不受懲戒之判決確定</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者，亦得請求第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3</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3</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款及第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4</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款之賠償，並</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準用第</a:t>
                </a:r>
                <a:r>
                  <a:rPr kumimoji="0" lang="en-US" altLang="zh-TW"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項</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時效之規定</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(§9Ⅲ)</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11" name="群組 10"/>
            <p:cNvGrpSpPr/>
            <p:nvPr/>
          </p:nvGrpSpPr>
          <p:grpSpPr>
            <a:xfrm>
              <a:off x="12399990" y="5763034"/>
              <a:ext cx="5266482" cy="830997"/>
              <a:chOff x="12682060" y="5160039"/>
              <a:chExt cx="5266482" cy="830997"/>
            </a:xfrm>
          </p:grpSpPr>
          <p:sp>
            <p:nvSpPr>
              <p:cNvPr id="44" name="等腰三角形 43">
                <a:extLst>
                  <a:ext uri="{FF2B5EF4-FFF2-40B4-BE49-F238E27FC236}">
                    <a16:creationId xmlns="" xmlns:a16="http://schemas.microsoft.com/office/drawing/2014/main" id="{05F328E0-1D89-481C-BE95-EDFD4DF90AC8}"/>
                  </a:ext>
                </a:extLst>
              </p:cNvPr>
              <p:cNvSpPr>
                <a:spLocks noChangeAspect="1"/>
              </p:cNvSpPr>
              <p:nvPr/>
            </p:nvSpPr>
            <p:spPr>
              <a:xfrm>
                <a:off x="12682060" y="5160039"/>
                <a:ext cx="360000" cy="310345"/>
              </a:xfrm>
              <a:prstGeom prst="triangle">
                <a:avLst/>
              </a:prstGeom>
              <a:solidFill>
                <a:srgbClr val="62C4D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45" name="矩形 44"/>
              <p:cNvSpPr/>
              <p:nvPr/>
            </p:nvSpPr>
            <p:spPr>
              <a:xfrm>
                <a:off x="13293189" y="5160039"/>
                <a:ext cx="4655353"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不妨礙依民法、國家賠償法或其他法律所得行使之權利</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(§9Ⅳ)</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sp>
          <p:nvSpPr>
            <p:cNvPr id="46" name="AutoShape 11"/>
            <p:cNvSpPr/>
            <p:nvPr/>
          </p:nvSpPr>
          <p:spPr>
            <a:xfrm rot="-5400000">
              <a:off x="3541283" y="5677024"/>
              <a:ext cx="5790951" cy="0"/>
            </a:xfrm>
            <a:prstGeom prst="line">
              <a:avLst/>
            </a:prstGeom>
            <a:ln>
              <a:solidFill>
                <a:srgbClr val="91B8E8"/>
              </a:solidFill>
              <a:headEnd type="none" w="sm" len="sm"/>
              <a:tailEnd type="none" w="sm" len="sm"/>
            </a:ln>
          </p:spPr>
          <p:style>
            <a:lnRef idx="1">
              <a:schemeClr val="accent5"/>
            </a:lnRef>
            <a:fillRef idx="0">
              <a:schemeClr val="accent5"/>
            </a:fillRef>
            <a:effectRef idx="0">
              <a:schemeClr val="accent5"/>
            </a:effectRef>
            <a:fontRef idx="minor">
              <a:schemeClr val="tx1"/>
            </a:fontRef>
          </p:style>
        </p:sp>
      </p:grpSp>
      <p:sp>
        <p:nvSpPr>
          <p:cNvPr id="37" name="矩形 36"/>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700390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12801600" cy="974626"/>
            <a:chOff x="228600" y="110926"/>
            <a:chExt cx="12801600"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1" y="110926"/>
              <a:ext cx="11034079" cy="97462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Akzidenz-Grotesk Heavy"/>
                  <a:ea typeface="Akzidenz-Grotesk Heavy"/>
                  <a:cs typeface="Akzidenz-Grotesk Heavy"/>
                  <a:sym typeface="Akzidenz-Grotesk Heavy"/>
                </a:rPr>
                <a:t>未具公務員身分之救濟 </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(§10)</a:t>
              </a:r>
            </a:p>
          </p:txBody>
        </p:sp>
      </p:grpSp>
      <p:grpSp>
        <p:nvGrpSpPr>
          <p:cNvPr id="3" name="群組 2"/>
          <p:cNvGrpSpPr/>
          <p:nvPr/>
        </p:nvGrpSpPr>
        <p:grpSpPr>
          <a:xfrm>
            <a:off x="365046" y="1773934"/>
            <a:ext cx="5225596" cy="2220649"/>
            <a:chOff x="365046" y="1773934"/>
            <a:chExt cx="5225596" cy="2220649"/>
          </a:xfrm>
        </p:grpSpPr>
        <p:sp>
          <p:nvSpPr>
            <p:cNvPr id="32" name="Freeform 9"/>
            <p:cNvSpPr/>
            <p:nvPr/>
          </p:nvSpPr>
          <p:spPr>
            <a:xfrm>
              <a:off x="1159216" y="1773934"/>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33" name="等腰三角形 32">
              <a:extLst>
                <a:ext uri="{FF2B5EF4-FFF2-40B4-BE49-F238E27FC236}">
                  <a16:creationId xmlns="" xmlns:a16="http://schemas.microsoft.com/office/drawing/2014/main" id="{05F328E0-1D89-481C-BE95-EDFD4DF90AC8}"/>
                </a:ext>
              </a:extLst>
            </p:cNvPr>
            <p:cNvSpPr>
              <a:spLocks noChangeAspect="1"/>
            </p:cNvSpPr>
            <p:nvPr/>
          </p:nvSpPr>
          <p:spPr>
            <a:xfrm>
              <a:off x="365046" y="2794254"/>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34" name="矩形 33"/>
            <p:cNvSpPr/>
            <p:nvPr/>
          </p:nvSpPr>
          <p:spPr>
            <a:xfrm>
              <a:off x="935289" y="2794254"/>
              <a:ext cx="4655353"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因雇主違反第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項規定者，得自知悉其情形之日起</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30</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日內，</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不經預告終止勞動契約</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(§10Ⅰ)</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sp>
          <p:nvSpPr>
            <p:cNvPr id="37" name="文字方塊 36"/>
            <p:cNvSpPr txBox="1"/>
            <p:nvPr/>
          </p:nvSpPr>
          <p:spPr>
            <a:xfrm>
              <a:off x="1571771" y="1897669"/>
              <a:ext cx="30572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終止勞動契約權</a:t>
              </a:r>
            </a:p>
          </p:txBody>
        </p:sp>
      </p:grpSp>
      <p:grpSp>
        <p:nvGrpSpPr>
          <p:cNvPr id="10" name="群組 9"/>
          <p:cNvGrpSpPr/>
          <p:nvPr/>
        </p:nvGrpSpPr>
        <p:grpSpPr>
          <a:xfrm>
            <a:off x="6175413" y="1773934"/>
            <a:ext cx="5266483" cy="6111158"/>
            <a:chOff x="6175413" y="1773934"/>
            <a:chExt cx="5266483" cy="6111158"/>
          </a:xfrm>
        </p:grpSpPr>
        <p:grpSp>
          <p:nvGrpSpPr>
            <p:cNvPr id="55" name="群組 54"/>
            <p:cNvGrpSpPr/>
            <p:nvPr/>
          </p:nvGrpSpPr>
          <p:grpSpPr>
            <a:xfrm>
              <a:off x="7173039" y="1773934"/>
              <a:ext cx="3882359" cy="777141"/>
              <a:chOff x="13228616" y="2008232"/>
              <a:chExt cx="3882359" cy="777141"/>
            </a:xfrm>
          </p:grpSpPr>
          <p:sp>
            <p:nvSpPr>
              <p:cNvPr id="65" name="Freeform 9"/>
              <p:cNvSpPr/>
              <p:nvPr/>
            </p:nvSpPr>
            <p:spPr>
              <a:xfrm>
                <a:off x="13228616"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62C4DC"/>
              </a:solidFill>
            </p:spPr>
          </p:sp>
          <p:sp>
            <p:nvSpPr>
              <p:cNvPr id="66" name="文字方塊 65"/>
              <p:cNvSpPr txBox="1"/>
              <p:nvPr/>
            </p:nvSpPr>
            <p:spPr>
              <a:xfrm>
                <a:off x="14051540" y="2131967"/>
                <a:ext cx="22365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工資補償金</a:t>
                </a:r>
              </a:p>
            </p:txBody>
          </p:sp>
        </p:grpSp>
        <p:sp>
          <p:nvSpPr>
            <p:cNvPr id="56" name="等腰三角形 55">
              <a:extLst>
                <a:ext uri="{FF2B5EF4-FFF2-40B4-BE49-F238E27FC236}">
                  <a16:creationId xmlns="" xmlns:a16="http://schemas.microsoft.com/office/drawing/2014/main" id="{05F328E0-1D89-481C-BE95-EDFD4DF90AC8}"/>
                </a:ext>
              </a:extLst>
            </p:cNvPr>
            <p:cNvSpPr>
              <a:spLocks noChangeAspect="1"/>
            </p:cNvSpPr>
            <p:nvPr/>
          </p:nvSpPr>
          <p:spPr>
            <a:xfrm>
              <a:off x="6175413" y="2814441"/>
              <a:ext cx="360000" cy="310345"/>
            </a:xfrm>
            <a:prstGeom prst="triangle">
              <a:avLst/>
            </a:prstGeom>
            <a:solidFill>
              <a:srgbClr val="62C4D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58" name="矩形 57"/>
            <p:cNvSpPr/>
            <p:nvPr/>
          </p:nvSpPr>
          <p:spPr>
            <a:xfrm>
              <a:off x="6786543" y="2794254"/>
              <a:ext cx="4655353"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得請求雇主給付</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資遣費</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退休金</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及</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相當於</a:t>
              </a:r>
              <a:r>
                <a:rPr kumimoji="0" lang="en-US" altLang="zh-TW"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6</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個月工資補償金</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；其請求權自勞動契約終止時起，</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6</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個月間不行使而消滅</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(§10Ⅱ)</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sp>
          <p:nvSpPr>
            <p:cNvPr id="61" name="等腰三角形 60">
              <a:extLst>
                <a:ext uri="{FF2B5EF4-FFF2-40B4-BE49-F238E27FC236}">
                  <a16:creationId xmlns="" xmlns:a16="http://schemas.microsoft.com/office/drawing/2014/main" id="{05F328E0-1D89-481C-BE95-EDFD4DF90AC8}"/>
                </a:ext>
              </a:extLst>
            </p:cNvPr>
            <p:cNvSpPr>
              <a:spLocks noChangeAspect="1"/>
            </p:cNvSpPr>
            <p:nvPr/>
          </p:nvSpPr>
          <p:spPr>
            <a:xfrm>
              <a:off x="6175413" y="4597444"/>
              <a:ext cx="360000" cy="310345"/>
            </a:xfrm>
            <a:prstGeom prst="triangle">
              <a:avLst/>
            </a:prstGeom>
            <a:solidFill>
              <a:srgbClr val="62C4D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62" name="矩形 61"/>
            <p:cNvSpPr/>
            <p:nvPr/>
          </p:nvSpPr>
          <p:spPr>
            <a:xfrm>
              <a:off x="6786543" y="4577257"/>
              <a:ext cx="4655353"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3</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款復職顯有事實上之困難時，雇主得給付</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資遣費</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退休金</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及</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相當於</a:t>
              </a:r>
              <a:r>
                <a:rPr kumimoji="0" lang="en-US" altLang="zh-TW"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12</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個月工資補償金</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，合意終止勞動契約 </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(§10Ⅵ)</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sp>
          <p:nvSpPr>
            <p:cNvPr id="67" name="等腰三角形 66">
              <a:extLst>
                <a:ext uri="{FF2B5EF4-FFF2-40B4-BE49-F238E27FC236}">
                  <a16:creationId xmlns="" xmlns:a16="http://schemas.microsoft.com/office/drawing/2014/main" id="{05F328E0-1D89-481C-BE95-EDFD4DF90AC8}"/>
                </a:ext>
              </a:extLst>
            </p:cNvPr>
            <p:cNvSpPr>
              <a:spLocks noChangeAspect="1"/>
            </p:cNvSpPr>
            <p:nvPr/>
          </p:nvSpPr>
          <p:spPr>
            <a:xfrm>
              <a:off x="6175413" y="6704950"/>
              <a:ext cx="360000" cy="310345"/>
            </a:xfrm>
            <a:prstGeom prst="triangle">
              <a:avLst/>
            </a:prstGeom>
            <a:solidFill>
              <a:srgbClr val="62C4D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68" name="矩形 67"/>
            <p:cNvSpPr/>
            <p:nvPr/>
          </p:nvSpPr>
          <p:spPr>
            <a:xfrm>
              <a:off x="6786543" y="6684763"/>
              <a:ext cx="4655353"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工資補償金，依受不利措施者為第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項各款行為之前</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月工資計算</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(§10Ⅶ)</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9" name="群組 8"/>
          <p:cNvGrpSpPr/>
          <p:nvPr/>
        </p:nvGrpSpPr>
        <p:grpSpPr>
          <a:xfrm>
            <a:off x="12450883" y="1773934"/>
            <a:ext cx="5225596" cy="2220795"/>
            <a:chOff x="12450883" y="1773934"/>
            <a:chExt cx="5225596" cy="2220795"/>
          </a:xfrm>
        </p:grpSpPr>
        <p:grpSp>
          <p:nvGrpSpPr>
            <p:cNvPr id="70" name="群組 69"/>
            <p:cNvGrpSpPr/>
            <p:nvPr/>
          </p:nvGrpSpPr>
          <p:grpSpPr>
            <a:xfrm>
              <a:off x="13186862" y="1773934"/>
              <a:ext cx="3882359" cy="777141"/>
              <a:chOff x="13622728" y="2008232"/>
              <a:chExt cx="3882359" cy="777141"/>
            </a:xfrm>
          </p:grpSpPr>
          <p:sp>
            <p:nvSpPr>
              <p:cNvPr id="71" name="Freeform 9"/>
              <p:cNvSpPr/>
              <p:nvPr/>
            </p:nvSpPr>
            <p:spPr>
              <a:xfrm>
                <a:off x="13622728"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a:ln>
                <a:solidFill>
                  <a:srgbClr val="3A577B"/>
                </a:solidFill>
              </a:ln>
            </p:spPr>
          </p:sp>
          <p:sp>
            <p:nvSpPr>
              <p:cNvPr id="72" name="文字方塊 71"/>
              <p:cNvSpPr txBox="1"/>
              <p:nvPr/>
            </p:nvSpPr>
            <p:spPr>
              <a:xfrm>
                <a:off x="14118801" y="2121327"/>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舉證責任倒置</a:t>
                </a:r>
              </a:p>
            </p:txBody>
          </p:sp>
        </p:grpSp>
        <p:sp>
          <p:nvSpPr>
            <p:cNvPr id="73" name="等腰三角形 72">
              <a:extLst>
                <a:ext uri="{FF2B5EF4-FFF2-40B4-BE49-F238E27FC236}">
                  <a16:creationId xmlns="" xmlns:a16="http://schemas.microsoft.com/office/drawing/2014/main" id="{05F328E0-1D89-481C-BE95-EDFD4DF90AC8}"/>
                </a:ext>
              </a:extLst>
            </p:cNvPr>
            <p:cNvSpPr>
              <a:spLocks noChangeAspect="1"/>
            </p:cNvSpPr>
            <p:nvPr/>
          </p:nvSpPr>
          <p:spPr>
            <a:xfrm>
              <a:off x="12450883" y="2794400"/>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74" name="矩形 73"/>
            <p:cNvSpPr/>
            <p:nvPr/>
          </p:nvSpPr>
          <p:spPr>
            <a:xfrm>
              <a:off x="13021126" y="2794400"/>
              <a:ext cx="4655353"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適用第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5</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6</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項之規定，且不妨礙依民法或其他法律所得行使之權利</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(§10Ⅴ)</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6" name="群組 5"/>
          <p:cNvGrpSpPr/>
          <p:nvPr/>
        </p:nvGrpSpPr>
        <p:grpSpPr>
          <a:xfrm>
            <a:off x="434425" y="7108493"/>
            <a:ext cx="5195906" cy="2850523"/>
            <a:chOff x="434425" y="7604666"/>
            <a:chExt cx="5195906" cy="2850523"/>
          </a:xfrm>
        </p:grpSpPr>
        <p:grpSp>
          <p:nvGrpSpPr>
            <p:cNvPr id="47" name="群組 46"/>
            <p:cNvGrpSpPr/>
            <p:nvPr/>
          </p:nvGrpSpPr>
          <p:grpSpPr>
            <a:xfrm>
              <a:off x="1232473" y="7604666"/>
              <a:ext cx="3882359" cy="777141"/>
              <a:chOff x="13622728" y="2008232"/>
              <a:chExt cx="3882359" cy="777141"/>
            </a:xfrm>
          </p:grpSpPr>
          <p:sp>
            <p:nvSpPr>
              <p:cNvPr id="52" name="Freeform 9"/>
              <p:cNvSpPr/>
              <p:nvPr/>
            </p:nvSpPr>
            <p:spPr>
              <a:xfrm>
                <a:off x="13622728"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a:ln>
                <a:solidFill>
                  <a:srgbClr val="3A577B"/>
                </a:solidFill>
              </a:ln>
            </p:spPr>
          </p:sp>
          <p:sp>
            <p:nvSpPr>
              <p:cNvPr id="53" name="文字方塊 52"/>
              <p:cNvSpPr txBox="1"/>
              <p:nvPr/>
            </p:nvSpPr>
            <p:spPr>
              <a:xfrm>
                <a:off x="13830099" y="2121327"/>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揭弊抗辯優先調查</a:t>
                </a:r>
              </a:p>
            </p:txBody>
          </p:sp>
        </p:grpSp>
        <p:sp>
          <p:nvSpPr>
            <p:cNvPr id="75" name="等腰三角形 74">
              <a:extLst>
                <a:ext uri="{FF2B5EF4-FFF2-40B4-BE49-F238E27FC236}">
                  <a16:creationId xmlns="" xmlns:a16="http://schemas.microsoft.com/office/drawing/2014/main" id="{05F328E0-1D89-481C-BE95-EDFD4DF90AC8}"/>
                </a:ext>
              </a:extLst>
            </p:cNvPr>
            <p:cNvSpPr>
              <a:spLocks noChangeAspect="1"/>
            </p:cNvSpPr>
            <p:nvPr/>
          </p:nvSpPr>
          <p:spPr>
            <a:xfrm>
              <a:off x="434425" y="8516197"/>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76" name="矩形 75"/>
            <p:cNvSpPr/>
            <p:nvPr/>
          </p:nvSpPr>
          <p:spPr>
            <a:xfrm>
              <a:off x="974978" y="8516197"/>
              <a:ext cx="4655353"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行使請求權之救濟程序中，主張其有第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項各款行為者，應先於其他事證而為調查，並依調查結果而為成立或不成立之認定</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(§10Ⅳ)</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5" name="群組 4"/>
          <p:cNvGrpSpPr/>
          <p:nvPr/>
        </p:nvGrpSpPr>
        <p:grpSpPr>
          <a:xfrm>
            <a:off x="496494" y="4300324"/>
            <a:ext cx="5225596" cy="2521501"/>
            <a:chOff x="496494" y="4631783"/>
            <a:chExt cx="5225596" cy="2521501"/>
          </a:xfrm>
        </p:grpSpPr>
        <p:grpSp>
          <p:nvGrpSpPr>
            <p:cNvPr id="77" name="群組 76"/>
            <p:cNvGrpSpPr/>
            <p:nvPr/>
          </p:nvGrpSpPr>
          <p:grpSpPr>
            <a:xfrm>
              <a:off x="1232473" y="4631783"/>
              <a:ext cx="3882359" cy="777141"/>
              <a:chOff x="13622728" y="2008232"/>
              <a:chExt cx="3882359" cy="777141"/>
            </a:xfrm>
          </p:grpSpPr>
          <p:sp>
            <p:nvSpPr>
              <p:cNvPr id="78" name="Freeform 9"/>
              <p:cNvSpPr/>
              <p:nvPr/>
            </p:nvSpPr>
            <p:spPr>
              <a:xfrm>
                <a:off x="13622728"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noFill/>
              <a:ln>
                <a:solidFill>
                  <a:srgbClr val="3A577B"/>
                </a:solidFill>
              </a:ln>
            </p:spPr>
          </p:sp>
          <p:sp>
            <p:nvSpPr>
              <p:cNvPr id="79" name="文字方塊 78"/>
              <p:cNvSpPr txBox="1"/>
              <p:nvPr/>
            </p:nvSpPr>
            <p:spPr>
              <a:xfrm>
                <a:off x="14372394" y="2121327"/>
                <a:ext cx="22365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賠償請求權</a:t>
                </a:r>
              </a:p>
            </p:txBody>
          </p:sp>
        </p:grpSp>
        <p:sp>
          <p:nvSpPr>
            <p:cNvPr id="80" name="等腰三角形 79">
              <a:extLst>
                <a:ext uri="{FF2B5EF4-FFF2-40B4-BE49-F238E27FC236}">
                  <a16:creationId xmlns="" xmlns:a16="http://schemas.microsoft.com/office/drawing/2014/main" id="{05F328E0-1D89-481C-BE95-EDFD4DF90AC8}"/>
                </a:ext>
              </a:extLst>
            </p:cNvPr>
            <p:cNvSpPr>
              <a:spLocks noChangeAspect="1"/>
            </p:cNvSpPr>
            <p:nvPr/>
          </p:nvSpPr>
          <p:spPr>
            <a:xfrm>
              <a:off x="496494" y="5583624"/>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81" name="矩形 80"/>
            <p:cNvSpPr/>
            <p:nvPr/>
          </p:nvSpPr>
          <p:spPr>
            <a:xfrm>
              <a:off x="1066737" y="5583624"/>
              <a:ext cx="4655353"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受不利措施者所生第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8</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3</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項之請求權，</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自知悉事實發生之日起</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6</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個月間不行使而消滅；自損害發生時起，逾</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年者亦同</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(§10Ⅲ)</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grpSp>
        <p:nvGrpSpPr>
          <p:cNvPr id="11" name="群組 10"/>
          <p:cNvGrpSpPr/>
          <p:nvPr/>
        </p:nvGrpSpPr>
        <p:grpSpPr>
          <a:xfrm>
            <a:off x="12450883" y="4475024"/>
            <a:ext cx="5225596" cy="3398506"/>
            <a:chOff x="12450883" y="4475024"/>
            <a:chExt cx="5225596" cy="3398506"/>
          </a:xfrm>
        </p:grpSpPr>
        <p:grpSp>
          <p:nvGrpSpPr>
            <p:cNvPr id="82" name="群組 81"/>
            <p:cNvGrpSpPr/>
            <p:nvPr/>
          </p:nvGrpSpPr>
          <p:grpSpPr>
            <a:xfrm>
              <a:off x="13186862" y="4475024"/>
              <a:ext cx="3898174" cy="777141"/>
              <a:chOff x="13622728" y="2008232"/>
              <a:chExt cx="3898174" cy="777141"/>
            </a:xfrm>
          </p:grpSpPr>
          <p:sp>
            <p:nvSpPr>
              <p:cNvPr id="83" name="Freeform 9"/>
              <p:cNvSpPr/>
              <p:nvPr/>
            </p:nvSpPr>
            <p:spPr>
              <a:xfrm>
                <a:off x="13622728" y="2008232"/>
                <a:ext cx="3882359" cy="77714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noFill/>
              <a:ln>
                <a:solidFill>
                  <a:srgbClr val="3A577B"/>
                </a:solidFill>
              </a:ln>
            </p:spPr>
          </p:sp>
          <p:sp>
            <p:nvSpPr>
              <p:cNvPr id="84" name="文字方塊 83"/>
              <p:cNvSpPr txBox="1"/>
              <p:nvPr/>
            </p:nvSpPr>
            <p:spPr>
              <a:xfrm>
                <a:off x="13642917" y="2121327"/>
                <a:ext cx="387798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編制內委任人員準用</a:t>
                </a:r>
              </a:p>
            </p:txBody>
          </p:sp>
        </p:grpSp>
        <p:sp>
          <p:nvSpPr>
            <p:cNvPr id="85" name="等腰三角形 84">
              <a:extLst>
                <a:ext uri="{FF2B5EF4-FFF2-40B4-BE49-F238E27FC236}">
                  <a16:creationId xmlns="" xmlns:a16="http://schemas.microsoft.com/office/drawing/2014/main" id="{05F328E0-1D89-481C-BE95-EDFD4DF90AC8}"/>
                </a:ext>
              </a:extLst>
            </p:cNvPr>
            <p:cNvSpPr>
              <a:spLocks noChangeAspect="1"/>
            </p:cNvSpPr>
            <p:nvPr/>
          </p:nvSpPr>
          <p:spPr>
            <a:xfrm>
              <a:off x="12450883" y="5565206"/>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86" name="矩形 85"/>
            <p:cNvSpPr/>
            <p:nvPr/>
          </p:nvSpPr>
          <p:spPr>
            <a:xfrm>
              <a:off x="13021126" y="5565206"/>
              <a:ext cx="4655353"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受不利措施者為政府機關</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構</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、法人或團體編制內支領俸</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薪</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給而訂有委任契約者，得準用第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4</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項至第</a:t>
              </a:r>
              <a:r>
                <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7</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項規定請求補償金。但契約之約定有利於該受不利措施者，從其約定</a:t>
              </a:r>
              <a:r>
                <a:rPr kumimoji="0" lang="en-US" altLang="zh-TW" sz="2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(§10Ⅷ)</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p>
          </p:txBody>
        </p:sp>
      </p:grpSp>
      <p:sp>
        <p:nvSpPr>
          <p:cNvPr id="48" name="矩形 47"/>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11698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9672059" cy="907556"/>
            <a:chOff x="228600" y="110926"/>
            <a:chExt cx="9672059" cy="90755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1" y="110926"/>
              <a:ext cx="7904538" cy="90755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報復行為處罰 </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(§11</a:t>
              </a:r>
              <a:r>
                <a:rPr kumimoji="0" lang="zh-TW" alt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14Ⅱ)</a:t>
              </a:r>
              <a:endParaRPr kumimoji="0" 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4" name="群組 3"/>
          <p:cNvGrpSpPr/>
          <p:nvPr/>
        </p:nvGrpSpPr>
        <p:grpSpPr>
          <a:xfrm>
            <a:off x="1371600" y="1658160"/>
            <a:ext cx="7543800" cy="8229600"/>
            <a:chOff x="1371600" y="1658160"/>
            <a:chExt cx="7543800" cy="8229600"/>
          </a:xfrm>
        </p:grpSpPr>
        <p:sp>
          <p:nvSpPr>
            <p:cNvPr id="85" name="AutoShape 3"/>
            <p:cNvSpPr/>
            <p:nvPr/>
          </p:nvSpPr>
          <p:spPr>
            <a:xfrm rot="10800000">
              <a:off x="1371600" y="1658160"/>
              <a:ext cx="7543800" cy="8229600"/>
            </a:xfrm>
            <a:prstGeom prst="rect">
              <a:avLst/>
            </a:prstGeom>
            <a:solidFill>
              <a:srgbClr val="000000">
                <a:alpha val="4706"/>
              </a:srgbClr>
            </a:solidFill>
          </p:spPr>
        </p:sp>
        <p:sp>
          <p:nvSpPr>
            <p:cNvPr id="86" name="TextBox 9"/>
            <p:cNvSpPr txBox="1"/>
            <p:nvPr/>
          </p:nvSpPr>
          <p:spPr>
            <a:xfrm>
              <a:off x="2260871" y="3145568"/>
              <a:ext cx="6159757" cy="446276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違反第</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8</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條第</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1</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項規定者，依下列情形予以處罰：</a:t>
              </a: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有公務員身分者，按其情節輕重，公務員懲戒法、公務人員考績法或其相關法規予以</a:t>
              </a:r>
              <a:r>
                <a:rPr kumimoji="0" lang="zh-TW" altLang="en-US" sz="28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sym typeface="Open Sans 1"/>
                </a:rPr>
                <a:t>懲戒</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或</a:t>
              </a:r>
              <a:r>
                <a:rPr kumimoji="0" lang="zh-TW" altLang="en-US" sz="28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sym typeface="Open Sans 1"/>
                </a:rPr>
                <a:t>懲處</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a:t>
              </a:r>
              <a:endPar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endParaRP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未具公務員身分之自然人、國營事業、受政府控制之事業、團體或機構，由各目的事業主管機關處新臺幣</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5</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萬元以上</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500</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萬元以下</a:t>
              </a:r>
              <a:r>
                <a:rPr kumimoji="0" lang="zh-TW" altLang="en-US" sz="28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sym typeface="Open Sans 1"/>
                </a:rPr>
                <a:t>罰鍰</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，但其他法律有較重之處罰規定者，從其規定。</a:t>
              </a:r>
              <a:endParaRPr kumimoji="0" 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endParaRPr>
            </a:p>
          </p:txBody>
        </p:sp>
        <p:grpSp>
          <p:nvGrpSpPr>
            <p:cNvPr id="69" name="群組 68"/>
            <p:cNvGrpSpPr/>
            <p:nvPr/>
          </p:nvGrpSpPr>
          <p:grpSpPr>
            <a:xfrm>
              <a:off x="2528631" y="2004372"/>
              <a:ext cx="5192634" cy="779126"/>
              <a:chOff x="1656392" y="1943100"/>
              <a:chExt cx="5192634" cy="779126"/>
            </a:xfrm>
          </p:grpSpPr>
          <p:sp>
            <p:nvSpPr>
              <p:cNvPr id="70" name="Freeform 9"/>
              <p:cNvSpPr/>
              <p:nvPr/>
            </p:nvSpPr>
            <p:spPr>
              <a:xfrm>
                <a:off x="1656392" y="1943100"/>
                <a:ext cx="5181600" cy="779126"/>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71" name="文字方塊 70"/>
              <p:cNvSpPr txBox="1"/>
              <p:nvPr/>
            </p:nvSpPr>
            <p:spPr>
              <a:xfrm>
                <a:off x="1925883" y="1978720"/>
                <a:ext cx="492314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報復性不利措施 </a:t>
                </a:r>
                <a:r>
                  <a:rPr kumimoji="0" lang="en-US" altLang="zh-TW"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(§11)</a:t>
                </a:r>
                <a:endPar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sp>
          <p:nvSpPr>
            <p:cNvPr id="22" name="等腰三角形 21">
              <a:extLst>
                <a:ext uri="{FF2B5EF4-FFF2-40B4-BE49-F238E27FC236}">
                  <a16:creationId xmlns="" xmlns:a16="http://schemas.microsoft.com/office/drawing/2014/main" id="{05F328E0-1D89-481C-BE95-EDFD4DF90AC8}"/>
                </a:ext>
              </a:extLst>
            </p:cNvPr>
            <p:cNvSpPr>
              <a:spLocks noChangeAspect="1"/>
            </p:cNvSpPr>
            <p:nvPr/>
          </p:nvSpPr>
          <p:spPr>
            <a:xfrm>
              <a:off x="1584538" y="3165514"/>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4" name="等腰三角形 23">
              <a:extLst>
                <a:ext uri="{FF2B5EF4-FFF2-40B4-BE49-F238E27FC236}">
                  <a16:creationId xmlns="" xmlns:a16="http://schemas.microsoft.com/office/drawing/2014/main" id="{05F328E0-1D89-481C-BE95-EDFD4DF90AC8}"/>
                </a:ext>
              </a:extLst>
            </p:cNvPr>
            <p:cNvSpPr>
              <a:spLocks noChangeAspect="1"/>
            </p:cNvSpPr>
            <p:nvPr/>
          </p:nvSpPr>
          <p:spPr>
            <a:xfrm>
              <a:off x="1584538" y="7760517"/>
              <a:ext cx="360000"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5" name="TextBox 9"/>
            <p:cNvSpPr txBox="1"/>
            <p:nvPr/>
          </p:nvSpPr>
          <p:spPr>
            <a:xfrm>
              <a:off x="2224155" y="7732476"/>
              <a:ext cx="6159757" cy="129266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前項第</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2</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款情形，各目的事業主管機關得限期命其改善，屆期不改善者，按次處罰之 。</a:t>
              </a:r>
            </a:p>
          </p:txBody>
        </p:sp>
      </p:grpSp>
      <p:grpSp>
        <p:nvGrpSpPr>
          <p:cNvPr id="6" name="群組 5"/>
          <p:cNvGrpSpPr/>
          <p:nvPr/>
        </p:nvGrpSpPr>
        <p:grpSpPr>
          <a:xfrm>
            <a:off x="9892033" y="2004372"/>
            <a:ext cx="6714178" cy="4326683"/>
            <a:chOff x="9892033" y="2004372"/>
            <a:chExt cx="6714178" cy="4326683"/>
          </a:xfrm>
        </p:grpSpPr>
        <p:grpSp>
          <p:nvGrpSpPr>
            <p:cNvPr id="72" name="群組 71"/>
            <p:cNvGrpSpPr/>
            <p:nvPr/>
          </p:nvGrpSpPr>
          <p:grpSpPr>
            <a:xfrm>
              <a:off x="10591800" y="2004372"/>
              <a:ext cx="5181600" cy="779126"/>
              <a:chOff x="10896600" y="1943100"/>
              <a:chExt cx="5181600" cy="779126"/>
            </a:xfrm>
          </p:grpSpPr>
          <p:sp>
            <p:nvSpPr>
              <p:cNvPr id="73" name="Freeform 9"/>
              <p:cNvSpPr/>
              <p:nvPr/>
            </p:nvSpPr>
            <p:spPr>
              <a:xfrm>
                <a:off x="10896600" y="1943100"/>
                <a:ext cx="5181600" cy="779126"/>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41B8D5"/>
              </a:solidFill>
            </p:spPr>
          </p:sp>
          <p:sp>
            <p:nvSpPr>
              <p:cNvPr id="74" name="文字方塊 73"/>
              <p:cNvSpPr txBox="1"/>
              <p:nvPr/>
            </p:nvSpPr>
            <p:spPr>
              <a:xfrm>
                <a:off x="11547593" y="1978720"/>
                <a:ext cx="433323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報復性犯罪 </a:t>
                </a:r>
                <a:r>
                  <a:rPr kumimoji="0" lang="en-US" altLang="zh-TW"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(§14Ⅱ)</a:t>
                </a:r>
                <a:r>
                  <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a:t>
                </a:r>
                <a:endPar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5" name="群組 4"/>
            <p:cNvGrpSpPr/>
            <p:nvPr/>
          </p:nvGrpSpPr>
          <p:grpSpPr>
            <a:xfrm>
              <a:off x="9892033" y="3158268"/>
              <a:ext cx="6714178" cy="3172787"/>
              <a:chOff x="9548300" y="3158268"/>
              <a:chExt cx="6714178" cy="3172787"/>
            </a:xfrm>
          </p:grpSpPr>
          <p:sp>
            <p:nvSpPr>
              <p:cNvPr id="89" name="TextBox 9"/>
              <p:cNvSpPr txBox="1"/>
              <p:nvPr/>
            </p:nvSpPr>
            <p:spPr>
              <a:xfrm>
                <a:off x="10102721" y="3158268"/>
                <a:ext cx="6159757" cy="172354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意圖妨害或報復受本法保護之揭弊者揭發弊端、配合調查或擔任證人，而向揭弊者或其密切關係人</a:t>
                </a:r>
                <a:r>
                  <a:rPr kumimoji="0" lang="en-US" altLang="zh-TW" sz="28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ileron Ultra-Bold"/>
                    <a:sym typeface="Open Sans 1"/>
                  </a:rPr>
                  <a:t>*</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實施犯罪行為者，依其所犯之罪，</a:t>
                </a:r>
                <a:r>
                  <a:rPr kumimoji="0" lang="zh-TW" altLang="en-US" sz="28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sym typeface="Open Sans 1"/>
                  </a:rPr>
                  <a:t>加重其刑至</a:t>
                </a:r>
                <a:r>
                  <a:rPr kumimoji="0" lang="en-US" altLang="zh-TW" sz="28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sym typeface="Open Sans 1"/>
                  </a:rPr>
                  <a:t>1/2</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rPr>
                  <a:t>。</a:t>
                </a:r>
                <a:endParaRPr kumimoji="0" 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Open Sans 1"/>
                </a:endParaRPr>
              </a:p>
            </p:txBody>
          </p:sp>
          <p:sp>
            <p:nvSpPr>
              <p:cNvPr id="91" name="矩形 90"/>
              <p:cNvSpPr/>
              <p:nvPr/>
            </p:nvSpPr>
            <p:spPr>
              <a:xfrm>
                <a:off x="10102720" y="5007616"/>
                <a:ext cx="6159757" cy="1323439"/>
              </a:xfrm>
              <a:prstGeom prst="rect">
                <a:avLst/>
              </a:prstGeom>
            </p:spPr>
            <p:txBody>
              <a:bodyPr wrap="square">
                <a:spAutoFit/>
              </a:bodyPr>
              <a:lstStyle/>
              <a:p>
                <a:pPr marL="106363" marR="0" lvl="0" indent="-106363" algn="just" defTabSz="914400" rtl="0" eaLnBrk="1" fontAlgn="auto" latinLnBrk="0" hangingPunct="1">
                  <a:lnSpc>
                    <a:spcPct val="100000"/>
                  </a:lnSpc>
                  <a:spcBef>
                    <a:spcPct val="0"/>
                  </a:spcBef>
                  <a:spcAft>
                    <a:spcPts val="0"/>
                  </a:spcAft>
                  <a:buClrTx/>
                  <a:buSzTx/>
                  <a:buFontTx/>
                  <a:buNone/>
                  <a:tabLst/>
                  <a:defRPr/>
                </a:pPr>
                <a:r>
                  <a:rPr kumimoji="0" lang="zh-TW" altLang="en-US" sz="20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揭弊者之密切關係人，指揭弊者之配偶、直系血親、</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3</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親等內旁系血親、</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親等內姻親或家長、家屬、與其訂有婚約者或其他身分上或生活上有密切利害關係之人</a:t>
                </a:r>
                <a:r>
                  <a:rPr kumimoji="0" lang="en-US" altLang="zh-TW" sz="16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(§14</a:t>
                </a:r>
                <a:r>
                  <a:rPr kumimoji="0" lang="zh-TW" altLang="en-US" sz="16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 </a:t>
                </a:r>
                <a:r>
                  <a:rPr kumimoji="0" lang="en-US" altLang="zh-TW" sz="16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Ⅲ)</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endPar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sp>
            <p:nvSpPr>
              <p:cNvPr id="26" name="等腰三角形 25">
                <a:extLst>
                  <a:ext uri="{FF2B5EF4-FFF2-40B4-BE49-F238E27FC236}">
                    <a16:creationId xmlns="" xmlns:a16="http://schemas.microsoft.com/office/drawing/2014/main" id="{05F328E0-1D89-481C-BE95-EDFD4DF90AC8}"/>
                  </a:ext>
                </a:extLst>
              </p:cNvPr>
              <p:cNvSpPr>
                <a:spLocks noChangeAspect="1"/>
              </p:cNvSpPr>
              <p:nvPr/>
            </p:nvSpPr>
            <p:spPr>
              <a:xfrm>
                <a:off x="9548300" y="3165514"/>
                <a:ext cx="360000"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sp>
        <p:nvSpPr>
          <p:cNvPr id="27" name="矩形 26"/>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337929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9672059" cy="974626"/>
            <a:chOff x="228600" y="110926"/>
            <a:chExt cx="9672059"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1" y="110926"/>
              <a:ext cx="7904538" cy="97462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責任減免 </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(§12</a:t>
              </a:r>
              <a:r>
                <a:rPr kumimoji="0" lang="zh-TW" alt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13)</a:t>
              </a:r>
              <a:endParaRPr kumimoji="0" 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sp>
        <p:nvSpPr>
          <p:cNvPr id="69" name="AutoShape 11"/>
          <p:cNvSpPr/>
          <p:nvPr/>
        </p:nvSpPr>
        <p:spPr>
          <a:xfrm rot="-5400000">
            <a:off x="5187054" y="5816386"/>
            <a:ext cx="7706505" cy="3628"/>
          </a:xfrm>
          <a:prstGeom prst="line">
            <a:avLst/>
          </a:prstGeom>
          <a:ln>
            <a:solidFill>
              <a:srgbClr val="91B8E8"/>
            </a:solidFill>
            <a:headEnd type="none" w="sm" len="sm"/>
            <a:tailEnd type="none" w="sm" len="sm"/>
          </a:ln>
        </p:spPr>
        <p:style>
          <a:lnRef idx="1">
            <a:schemeClr val="accent5"/>
          </a:lnRef>
          <a:fillRef idx="0">
            <a:schemeClr val="accent5"/>
          </a:fillRef>
          <a:effectRef idx="0">
            <a:schemeClr val="accent5"/>
          </a:effectRef>
          <a:fontRef idx="minor">
            <a:schemeClr val="tx1"/>
          </a:fontRef>
        </p:style>
      </p:sp>
      <p:grpSp>
        <p:nvGrpSpPr>
          <p:cNvPr id="3" name="群組 2"/>
          <p:cNvGrpSpPr/>
          <p:nvPr/>
        </p:nvGrpSpPr>
        <p:grpSpPr>
          <a:xfrm>
            <a:off x="9575758" y="1645513"/>
            <a:ext cx="8570326" cy="4540513"/>
            <a:chOff x="9575758" y="1645513"/>
            <a:chExt cx="8570326" cy="4540513"/>
          </a:xfrm>
        </p:grpSpPr>
        <p:grpSp>
          <p:nvGrpSpPr>
            <p:cNvPr id="61" name="群組 60"/>
            <p:cNvGrpSpPr/>
            <p:nvPr/>
          </p:nvGrpSpPr>
          <p:grpSpPr>
            <a:xfrm>
              <a:off x="11430000" y="1645513"/>
              <a:ext cx="5181600" cy="779126"/>
              <a:chOff x="10896600" y="1943100"/>
              <a:chExt cx="5181600" cy="779126"/>
            </a:xfrm>
          </p:grpSpPr>
          <p:sp>
            <p:nvSpPr>
              <p:cNvPr id="62" name="Freeform 9"/>
              <p:cNvSpPr/>
              <p:nvPr/>
            </p:nvSpPr>
            <p:spPr>
              <a:xfrm>
                <a:off x="10896600" y="1943100"/>
                <a:ext cx="5181600" cy="779126"/>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41B8D5"/>
              </a:solidFill>
            </p:spPr>
          </p:sp>
          <p:sp>
            <p:nvSpPr>
              <p:cNvPr id="63" name="文字方塊 62"/>
              <p:cNvSpPr txBox="1"/>
              <p:nvPr/>
            </p:nvSpPr>
            <p:spPr>
              <a:xfrm>
                <a:off x="11547593" y="1978720"/>
                <a:ext cx="433323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共犯刑責減免 </a:t>
                </a:r>
                <a:r>
                  <a:rPr kumimoji="0" lang="en-US" altLang="zh-TW"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(§13)</a:t>
                </a:r>
                <a:endPar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10" name="群組 9"/>
            <p:cNvGrpSpPr/>
            <p:nvPr/>
          </p:nvGrpSpPr>
          <p:grpSpPr>
            <a:xfrm>
              <a:off x="9575758" y="2907927"/>
              <a:ext cx="2160593" cy="2698576"/>
              <a:chOff x="10820400" y="4281956"/>
              <a:chExt cx="2160593" cy="2698576"/>
            </a:xfrm>
          </p:grpSpPr>
          <p:grpSp>
            <p:nvGrpSpPr>
              <p:cNvPr id="64" name="群組 63"/>
              <p:cNvGrpSpPr/>
              <p:nvPr/>
            </p:nvGrpSpPr>
            <p:grpSpPr>
              <a:xfrm>
                <a:off x="10820400" y="4518558"/>
                <a:ext cx="2160593" cy="2461974"/>
                <a:chOff x="1728593" y="4229100"/>
                <a:chExt cx="2160593" cy="2461974"/>
              </a:xfrm>
            </p:grpSpPr>
            <p:pic>
              <p:nvPicPr>
                <p:cNvPr id="65" name="圖片 6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8593" y="4229100"/>
                  <a:ext cx="1418400" cy="1418400"/>
                </a:xfrm>
                <a:prstGeom prst="rect">
                  <a:avLst/>
                </a:prstGeom>
              </p:spPr>
            </p:pic>
            <p:sp>
              <p:nvSpPr>
                <p:cNvPr id="66" name="TextBox 41">
                  <a:extLst>
                    <a:ext uri="{FF2B5EF4-FFF2-40B4-BE49-F238E27FC236}">
                      <a16:creationId xmlns="" xmlns:a16="http://schemas.microsoft.com/office/drawing/2014/main" id="{BE4DBAE4-D912-4B99-9CC7-F7DD91544E4B}"/>
                    </a:ext>
                  </a:extLst>
                </p:cNvPr>
                <p:cNvSpPr txBox="1"/>
                <p:nvPr/>
              </p:nvSpPr>
              <p:spPr>
                <a:xfrm>
                  <a:off x="1777497" y="5829300"/>
                  <a:ext cx="2111689" cy="861774"/>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共犯</a:t>
                  </a:r>
                  <a:r>
                    <a:rPr kumimoji="0" lang="en-US" altLang="zh-TW"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正犯</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揭弊者</a:t>
                  </a:r>
                </a:p>
              </p:txBody>
            </p:sp>
          </p:grpSp>
          <p:pic>
            <p:nvPicPr>
              <p:cNvPr id="9" name="圖片 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080993" y="4281956"/>
                <a:ext cx="900000" cy="900000"/>
              </a:xfrm>
              <a:prstGeom prst="rect">
                <a:avLst/>
              </a:prstGeom>
            </p:spPr>
          </p:pic>
        </p:grpSp>
        <p:sp>
          <p:nvSpPr>
            <p:cNvPr id="68" name="向右箭號 67"/>
            <p:cNvSpPr/>
            <p:nvPr/>
          </p:nvSpPr>
          <p:spPr>
            <a:xfrm>
              <a:off x="12091570" y="2791976"/>
              <a:ext cx="3883272" cy="1432426"/>
            </a:xfrm>
            <a:prstGeom prst="rightArrow">
              <a:avLst>
                <a:gd name="adj1" fmla="val 50000"/>
                <a:gd name="adj2" fmla="val 71099"/>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證人保護法</a:t>
              </a:r>
            </a:p>
          </p:txBody>
        </p:sp>
        <p:sp>
          <p:nvSpPr>
            <p:cNvPr id="70" name="矩形 69"/>
            <p:cNvSpPr/>
            <p:nvPr/>
          </p:nvSpPr>
          <p:spPr>
            <a:xfrm>
              <a:off x="12207630" y="3939257"/>
              <a:ext cx="2716020" cy="2246769"/>
            </a:xfrm>
            <a:prstGeom prst="rect">
              <a:avLst/>
            </a:prstGeom>
          </p:spPr>
          <p:txBody>
            <a:bodyPr wrap="square">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符合證人保護法第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3</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條及第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14</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項之要件者，得依同法第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14</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項予以</a:t>
              </a:r>
              <a:r>
                <a:rPr kumimoji="0" lang="zh-TW" altLang="en-US"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減輕或免除其刑</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，不受該法第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條所列罪名之限制</a:t>
              </a:r>
              <a:r>
                <a:rPr kumimoji="0" lang="en-US" altLang="zh-TW" sz="1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(§13Ⅰ)</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endPar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grpSp>
          <p:nvGrpSpPr>
            <p:cNvPr id="12" name="群組 11"/>
            <p:cNvGrpSpPr/>
            <p:nvPr/>
          </p:nvGrpSpPr>
          <p:grpSpPr>
            <a:xfrm>
              <a:off x="16202084" y="2367927"/>
              <a:ext cx="1944000" cy="2096407"/>
              <a:chOff x="16180068" y="3721794"/>
              <a:chExt cx="1944000" cy="2096407"/>
            </a:xfrm>
          </p:grpSpPr>
          <p:pic>
            <p:nvPicPr>
              <p:cNvPr id="67" name="圖片 66"/>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180068" y="4414201"/>
                <a:ext cx="1404000" cy="1404000"/>
              </a:xfrm>
              <a:prstGeom prst="rect">
                <a:avLst/>
              </a:prstGeom>
            </p:spPr>
          </p:pic>
          <p:pic>
            <p:nvPicPr>
              <p:cNvPr id="11" name="圖片 10"/>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044068" y="3721794"/>
                <a:ext cx="1080000" cy="1080000"/>
              </a:xfrm>
              <a:prstGeom prst="rect">
                <a:avLst/>
              </a:prstGeom>
            </p:spPr>
          </p:pic>
        </p:grpSp>
      </p:grpSp>
      <p:sp>
        <p:nvSpPr>
          <p:cNvPr id="79" name="向右箭號 78"/>
          <p:cNvSpPr/>
          <p:nvPr/>
        </p:nvSpPr>
        <p:spPr>
          <a:xfrm>
            <a:off x="12228544" y="6329873"/>
            <a:ext cx="3883272" cy="1432426"/>
          </a:xfrm>
          <a:prstGeom prst="rightArrow">
            <a:avLst>
              <a:gd name="adj1" fmla="val 50000"/>
              <a:gd name="adj2" fmla="val 71099"/>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申請再任公職</a:t>
            </a:r>
          </a:p>
        </p:txBody>
      </p:sp>
      <p:sp>
        <p:nvSpPr>
          <p:cNvPr id="80" name="矩形 79"/>
          <p:cNvSpPr/>
          <p:nvPr/>
        </p:nvSpPr>
        <p:spPr>
          <a:xfrm>
            <a:off x="12344400" y="7489175"/>
            <a:ext cx="2601314" cy="1938992"/>
          </a:xfrm>
          <a:prstGeom prst="rect">
            <a:avLst/>
          </a:prstGeom>
        </p:spPr>
        <p:txBody>
          <a:bodyPr wrap="square">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經法院判決免除其刑確定之揭弊者再任公職案件，得不受公務人員任用法第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28</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條第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1</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項第</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4</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款之限制</a:t>
            </a:r>
            <a:r>
              <a:rPr kumimoji="0" lang="en-US" altLang="zh-TW" sz="1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(§13Ⅱ)</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endPar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grpSp>
        <p:nvGrpSpPr>
          <p:cNvPr id="8" name="群組 7"/>
          <p:cNvGrpSpPr/>
          <p:nvPr/>
        </p:nvGrpSpPr>
        <p:grpSpPr>
          <a:xfrm>
            <a:off x="9497201" y="6402787"/>
            <a:ext cx="2281283" cy="3129464"/>
            <a:chOff x="9497201" y="6640759"/>
            <a:chExt cx="2281283" cy="3129464"/>
          </a:xfrm>
        </p:grpSpPr>
        <p:grpSp>
          <p:nvGrpSpPr>
            <p:cNvPr id="73" name="群組 72"/>
            <p:cNvGrpSpPr/>
            <p:nvPr/>
          </p:nvGrpSpPr>
          <p:grpSpPr>
            <a:xfrm>
              <a:off x="9497201" y="6640759"/>
              <a:ext cx="2160593" cy="3129464"/>
              <a:chOff x="10820400" y="4281956"/>
              <a:chExt cx="2160593" cy="3129464"/>
            </a:xfrm>
          </p:grpSpPr>
          <p:grpSp>
            <p:nvGrpSpPr>
              <p:cNvPr id="74" name="群組 73"/>
              <p:cNvGrpSpPr/>
              <p:nvPr/>
            </p:nvGrpSpPr>
            <p:grpSpPr>
              <a:xfrm>
                <a:off x="10820400" y="4518558"/>
                <a:ext cx="2160593" cy="2892862"/>
                <a:chOff x="1728593" y="4229100"/>
                <a:chExt cx="2160593" cy="2892862"/>
              </a:xfrm>
            </p:grpSpPr>
            <p:pic>
              <p:nvPicPr>
                <p:cNvPr id="76" name="圖片 75"/>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8593" y="4229100"/>
                  <a:ext cx="1418400" cy="1418400"/>
                </a:xfrm>
                <a:prstGeom prst="rect">
                  <a:avLst/>
                </a:prstGeom>
              </p:spPr>
            </p:pic>
            <p:sp>
              <p:nvSpPr>
                <p:cNvPr id="77" name="TextBox 41">
                  <a:extLst>
                    <a:ext uri="{FF2B5EF4-FFF2-40B4-BE49-F238E27FC236}">
                      <a16:creationId xmlns="" xmlns:a16="http://schemas.microsoft.com/office/drawing/2014/main" id="{BE4DBAE4-D912-4B99-9CC7-F7DD91544E4B}"/>
                    </a:ext>
                  </a:extLst>
                </p:cNvPr>
                <p:cNvSpPr txBox="1"/>
                <p:nvPr/>
              </p:nvSpPr>
              <p:spPr>
                <a:xfrm>
                  <a:off x="1777497" y="5829300"/>
                  <a:ext cx="2111689" cy="1292662"/>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共犯</a:t>
                  </a:r>
                  <a:r>
                    <a:rPr kumimoji="0" lang="en-US" altLang="zh-TW"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正犯</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揭弊者之公務員</a:t>
                  </a:r>
                </a:p>
              </p:txBody>
            </p:sp>
          </p:grpSp>
          <p:pic>
            <p:nvPicPr>
              <p:cNvPr id="75" name="圖片 7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080993" y="4281956"/>
                <a:ext cx="900000" cy="900000"/>
              </a:xfrm>
              <a:prstGeom prst="rect">
                <a:avLst/>
              </a:prstGeom>
            </p:spPr>
          </p:pic>
        </p:grpSp>
        <p:pic>
          <p:nvPicPr>
            <p:cNvPr id="6" name="圖片 5"/>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58484" y="7627650"/>
              <a:ext cx="720000" cy="720000"/>
            </a:xfrm>
            <a:prstGeom prst="rect">
              <a:avLst/>
            </a:prstGeom>
          </p:spPr>
        </p:pic>
      </p:grpSp>
      <p:sp>
        <p:nvSpPr>
          <p:cNvPr id="56" name="矩形 55"/>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grpSp>
        <p:nvGrpSpPr>
          <p:cNvPr id="13" name="群組 12"/>
          <p:cNvGrpSpPr/>
          <p:nvPr/>
        </p:nvGrpSpPr>
        <p:grpSpPr>
          <a:xfrm>
            <a:off x="15770352" y="6301640"/>
            <a:ext cx="2477641" cy="2361735"/>
            <a:chOff x="15770352" y="6301640"/>
            <a:chExt cx="2477641" cy="2361735"/>
          </a:xfrm>
        </p:grpSpPr>
        <p:sp>
          <p:nvSpPr>
            <p:cNvPr id="52" name="Google Shape;9813;p86">
              <a:extLst>
                <a:ext uri="{FF2B5EF4-FFF2-40B4-BE49-F238E27FC236}">
                  <a16:creationId xmlns="" xmlns:a16="http://schemas.microsoft.com/office/drawing/2014/main" id="{0FAAA758-86E7-4640-96EA-31295E6D7777}"/>
                </a:ext>
              </a:extLst>
            </p:cNvPr>
            <p:cNvSpPr>
              <a:spLocks noChangeAspect="1"/>
            </p:cNvSpPr>
            <p:nvPr/>
          </p:nvSpPr>
          <p:spPr>
            <a:xfrm>
              <a:off x="16306288" y="6301640"/>
              <a:ext cx="1440000" cy="1387992"/>
            </a:xfrm>
            <a:custGeom>
              <a:avLst/>
              <a:gdLst/>
              <a:ahLst/>
              <a:cxnLst/>
              <a:rect l="l" t="t" r="r" b="b"/>
              <a:pathLst>
                <a:path w="12634" h="12753" extrusionOk="0">
                  <a:moveTo>
                    <a:pt x="6270" y="844"/>
                  </a:moveTo>
                  <a:lnTo>
                    <a:pt x="11783" y="3175"/>
                  </a:lnTo>
                  <a:lnTo>
                    <a:pt x="11783" y="4152"/>
                  </a:lnTo>
                  <a:lnTo>
                    <a:pt x="757" y="4152"/>
                  </a:lnTo>
                  <a:lnTo>
                    <a:pt x="757" y="3175"/>
                  </a:lnTo>
                  <a:lnTo>
                    <a:pt x="6270" y="844"/>
                  </a:lnTo>
                  <a:close/>
                  <a:moveTo>
                    <a:pt x="2552" y="5002"/>
                  </a:moveTo>
                  <a:lnTo>
                    <a:pt x="2552" y="10232"/>
                  </a:lnTo>
                  <a:lnTo>
                    <a:pt x="1733" y="10232"/>
                  </a:lnTo>
                  <a:lnTo>
                    <a:pt x="1733" y="5002"/>
                  </a:lnTo>
                  <a:close/>
                  <a:moveTo>
                    <a:pt x="5041" y="5002"/>
                  </a:moveTo>
                  <a:lnTo>
                    <a:pt x="5041" y="10232"/>
                  </a:lnTo>
                  <a:lnTo>
                    <a:pt x="3403" y="10232"/>
                  </a:lnTo>
                  <a:lnTo>
                    <a:pt x="3403" y="5002"/>
                  </a:lnTo>
                  <a:close/>
                  <a:moveTo>
                    <a:pt x="6711" y="5002"/>
                  </a:moveTo>
                  <a:lnTo>
                    <a:pt x="6711" y="10232"/>
                  </a:lnTo>
                  <a:lnTo>
                    <a:pt x="5860" y="10232"/>
                  </a:lnTo>
                  <a:lnTo>
                    <a:pt x="5860" y="5002"/>
                  </a:lnTo>
                  <a:close/>
                  <a:moveTo>
                    <a:pt x="9168" y="5002"/>
                  </a:moveTo>
                  <a:lnTo>
                    <a:pt x="9168" y="10232"/>
                  </a:lnTo>
                  <a:lnTo>
                    <a:pt x="7530" y="10232"/>
                  </a:lnTo>
                  <a:lnTo>
                    <a:pt x="7530" y="5002"/>
                  </a:lnTo>
                  <a:close/>
                  <a:moveTo>
                    <a:pt x="10838" y="5002"/>
                  </a:moveTo>
                  <a:lnTo>
                    <a:pt x="10838" y="10232"/>
                  </a:lnTo>
                  <a:lnTo>
                    <a:pt x="10019" y="10232"/>
                  </a:lnTo>
                  <a:lnTo>
                    <a:pt x="10019" y="5002"/>
                  </a:lnTo>
                  <a:close/>
                  <a:moveTo>
                    <a:pt x="11374" y="11020"/>
                  </a:moveTo>
                  <a:cubicBezTo>
                    <a:pt x="11594" y="11051"/>
                    <a:pt x="11783" y="11209"/>
                    <a:pt x="11783" y="11461"/>
                  </a:cubicBezTo>
                  <a:lnTo>
                    <a:pt x="11783" y="11870"/>
                  </a:lnTo>
                  <a:lnTo>
                    <a:pt x="757" y="11870"/>
                  </a:lnTo>
                  <a:lnTo>
                    <a:pt x="757" y="11461"/>
                  </a:lnTo>
                  <a:cubicBezTo>
                    <a:pt x="757" y="11209"/>
                    <a:pt x="946" y="11020"/>
                    <a:pt x="1198" y="11020"/>
                  </a:cubicBezTo>
                  <a:close/>
                  <a:moveTo>
                    <a:pt x="6290" y="1"/>
                  </a:moveTo>
                  <a:cubicBezTo>
                    <a:pt x="6238" y="1"/>
                    <a:pt x="6191" y="9"/>
                    <a:pt x="6144" y="25"/>
                  </a:cubicBezTo>
                  <a:lnTo>
                    <a:pt x="252" y="2514"/>
                  </a:lnTo>
                  <a:cubicBezTo>
                    <a:pt x="95" y="2577"/>
                    <a:pt x="0" y="2703"/>
                    <a:pt x="0" y="2892"/>
                  </a:cubicBezTo>
                  <a:lnTo>
                    <a:pt x="0" y="4561"/>
                  </a:lnTo>
                  <a:cubicBezTo>
                    <a:pt x="0" y="4782"/>
                    <a:pt x="189" y="5002"/>
                    <a:pt x="410" y="5002"/>
                  </a:cubicBezTo>
                  <a:lnTo>
                    <a:pt x="946" y="5002"/>
                  </a:lnTo>
                  <a:lnTo>
                    <a:pt x="946" y="10264"/>
                  </a:lnTo>
                  <a:cubicBezTo>
                    <a:pt x="410" y="10390"/>
                    <a:pt x="0" y="10894"/>
                    <a:pt x="0" y="11492"/>
                  </a:cubicBezTo>
                  <a:lnTo>
                    <a:pt x="0" y="12311"/>
                  </a:lnTo>
                  <a:cubicBezTo>
                    <a:pt x="0" y="12532"/>
                    <a:pt x="189" y="12753"/>
                    <a:pt x="410" y="12753"/>
                  </a:cubicBezTo>
                  <a:lnTo>
                    <a:pt x="12256" y="12753"/>
                  </a:lnTo>
                  <a:cubicBezTo>
                    <a:pt x="12476" y="12753"/>
                    <a:pt x="12634" y="12532"/>
                    <a:pt x="12634" y="12311"/>
                  </a:cubicBezTo>
                  <a:lnTo>
                    <a:pt x="12634" y="11492"/>
                  </a:lnTo>
                  <a:cubicBezTo>
                    <a:pt x="12634" y="10894"/>
                    <a:pt x="12256" y="10390"/>
                    <a:pt x="11689" y="10264"/>
                  </a:cubicBezTo>
                  <a:lnTo>
                    <a:pt x="11689" y="5002"/>
                  </a:lnTo>
                  <a:lnTo>
                    <a:pt x="12256" y="5002"/>
                  </a:lnTo>
                  <a:cubicBezTo>
                    <a:pt x="12476" y="5002"/>
                    <a:pt x="12634" y="4782"/>
                    <a:pt x="12634" y="4561"/>
                  </a:cubicBezTo>
                  <a:lnTo>
                    <a:pt x="12634" y="2892"/>
                  </a:lnTo>
                  <a:cubicBezTo>
                    <a:pt x="12602" y="2734"/>
                    <a:pt x="12539" y="2577"/>
                    <a:pt x="12382" y="2514"/>
                  </a:cubicBezTo>
                  <a:lnTo>
                    <a:pt x="6459" y="25"/>
                  </a:lnTo>
                  <a:cubicBezTo>
                    <a:pt x="6396" y="9"/>
                    <a:pt x="6341" y="1"/>
                    <a:pt x="6290" y="1"/>
                  </a:cubicBezTo>
                  <a:close/>
                </a:path>
              </a:pathLst>
            </a:custGeom>
            <a:solidFill>
              <a:srgbClr val="285A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TextBox 41">
              <a:extLst>
                <a:ext uri="{FF2B5EF4-FFF2-40B4-BE49-F238E27FC236}">
                  <a16:creationId xmlns="" xmlns:a16="http://schemas.microsoft.com/office/drawing/2014/main" id="{BE4DBAE4-D912-4B99-9CC7-F7DD91544E4B}"/>
                </a:ext>
              </a:extLst>
            </p:cNvPr>
            <p:cNvSpPr txBox="1"/>
            <p:nvPr/>
          </p:nvSpPr>
          <p:spPr>
            <a:xfrm>
              <a:off x="15770352" y="8291478"/>
              <a:ext cx="2477641" cy="371897"/>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政府機關</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構</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endParaRPr kumimoji="0" 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grpSp>
      <p:grpSp>
        <p:nvGrpSpPr>
          <p:cNvPr id="82" name="群組 81"/>
          <p:cNvGrpSpPr/>
          <p:nvPr/>
        </p:nvGrpSpPr>
        <p:grpSpPr>
          <a:xfrm>
            <a:off x="169709" y="1661704"/>
            <a:ext cx="7031543" cy="6986996"/>
            <a:chOff x="169709" y="1661704"/>
            <a:chExt cx="7031543" cy="6986996"/>
          </a:xfrm>
        </p:grpSpPr>
        <p:grpSp>
          <p:nvGrpSpPr>
            <p:cNvPr id="83" name="群組 82"/>
            <p:cNvGrpSpPr/>
            <p:nvPr/>
          </p:nvGrpSpPr>
          <p:grpSpPr>
            <a:xfrm>
              <a:off x="4846411" y="2980744"/>
              <a:ext cx="2354841" cy="1749905"/>
              <a:chOff x="2125775" y="2904544"/>
              <a:chExt cx="2255729" cy="1749905"/>
            </a:xfrm>
          </p:grpSpPr>
          <p:pic>
            <p:nvPicPr>
              <p:cNvPr id="98" name="圖片 97"/>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90738" y="2904544"/>
                <a:ext cx="1206968" cy="1206967"/>
              </a:xfrm>
              <a:prstGeom prst="rect">
                <a:avLst/>
              </a:prstGeom>
            </p:spPr>
          </p:pic>
          <p:sp>
            <p:nvSpPr>
              <p:cNvPr id="99" name="TextBox 41">
                <a:extLst>
                  <a:ext uri="{FF2B5EF4-FFF2-40B4-BE49-F238E27FC236}">
                    <a16:creationId xmlns="" xmlns:a16="http://schemas.microsoft.com/office/drawing/2014/main" id="{BE4DBAE4-D912-4B99-9CC7-F7DD91544E4B}"/>
                  </a:ext>
                </a:extLst>
              </p:cNvPr>
              <p:cNvSpPr txBox="1"/>
              <p:nvPr/>
            </p:nvSpPr>
            <p:spPr>
              <a:xfrm>
                <a:off x="2125775" y="4282552"/>
                <a:ext cx="2255729" cy="371897"/>
              </a:xfrm>
              <a:prstGeom prst="rect">
                <a:avLst/>
              </a:prstGeom>
            </p:spPr>
            <p:txBody>
              <a:bodyPr wrap="square" lIns="0" tIns="0" rIns="0" bIns="0" rtlCol="0" anchor="t">
                <a:spAutoFit/>
              </a:bodyPr>
              <a:lstStyle/>
              <a:p>
                <a:pPr marL="0" marR="0" lvl="0" indent="0" algn="l"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受理揭弊機關</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84" name="群組 83"/>
            <p:cNvGrpSpPr/>
            <p:nvPr/>
          </p:nvGrpSpPr>
          <p:grpSpPr>
            <a:xfrm>
              <a:off x="169709" y="4879417"/>
              <a:ext cx="1457991" cy="1765648"/>
              <a:chOff x="1669702" y="4832214"/>
              <a:chExt cx="1457991" cy="1765648"/>
            </a:xfrm>
          </p:grpSpPr>
          <p:pic>
            <p:nvPicPr>
              <p:cNvPr id="96" name="圖片 95"/>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58032" y="4832214"/>
                <a:ext cx="1260000" cy="1260000"/>
              </a:xfrm>
              <a:prstGeom prst="rect">
                <a:avLst/>
              </a:prstGeom>
            </p:spPr>
          </p:pic>
          <p:sp>
            <p:nvSpPr>
              <p:cNvPr id="97" name="TextBox 41">
                <a:extLst>
                  <a:ext uri="{FF2B5EF4-FFF2-40B4-BE49-F238E27FC236}">
                    <a16:creationId xmlns="" xmlns:a16="http://schemas.microsoft.com/office/drawing/2014/main" id="{BE4DBAE4-D912-4B99-9CC7-F7DD91544E4B}"/>
                  </a:ext>
                </a:extLst>
              </p:cNvPr>
              <p:cNvSpPr txBox="1"/>
              <p:nvPr/>
            </p:nvSpPr>
            <p:spPr>
              <a:xfrm>
                <a:off x="1669702" y="6225965"/>
                <a:ext cx="1457991" cy="371897"/>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揭弊者</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85" name="群組 84"/>
            <p:cNvGrpSpPr/>
            <p:nvPr/>
          </p:nvGrpSpPr>
          <p:grpSpPr>
            <a:xfrm>
              <a:off x="5091986" y="6797789"/>
              <a:ext cx="1462473" cy="1762781"/>
              <a:chOff x="2116687" y="2814627"/>
              <a:chExt cx="1462473" cy="1762781"/>
            </a:xfrm>
          </p:grpSpPr>
          <p:pic>
            <p:nvPicPr>
              <p:cNvPr id="94" name="圖片 93"/>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19160" y="2814627"/>
                <a:ext cx="1260000" cy="1260000"/>
              </a:xfrm>
              <a:prstGeom prst="rect">
                <a:avLst/>
              </a:prstGeom>
            </p:spPr>
          </p:pic>
          <p:sp>
            <p:nvSpPr>
              <p:cNvPr id="95" name="TextBox 41">
                <a:extLst>
                  <a:ext uri="{FF2B5EF4-FFF2-40B4-BE49-F238E27FC236}">
                    <a16:creationId xmlns="" xmlns:a16="http://schemas.microsoft.com/office/drawing/2014/main" id="{BE4DBAE4-D912-4B99-9CC7-F7DD91544E4B}"/>
                  </a:ext>
                </a:extLst>
              </p:cNvPr>
              <p:cNvSpPr txBox="1"/>
              <p:nvPr/>
            </p:nvSpPr>
            <p:spPr>
              <a:xfrm>
                <a:off x="2116687" y="4205511"/>
                <a:ext cx="1457991" cy="371897"/>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律師</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sp>
          <p:nvSpPr>
            <p:cNvPr id="86" name="向右箭號 85"/>
            <p:cNvSpPr/>
            <p:nvPr/>
          </p:nvSpPr>
          <p:spPr>
            <a:xfrm>
              <a:off x="2156565" y="6939333"/>
              <a:ext cx="2876374" cy="1432426"/>
            </a:xfrm>
            <a:prstGeom prst="rightArrow">
              <a:avLst>
                <a:gd name="adj1" fmla="val 50000"/>
                <a:gd name="adj2" fmla="val 71099"/>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徵詢法律意見</a:t>
              </a:r>
            </a:p>
          </p:txBody>
        </p:sp>
        <p:sp>
          <p:nvSpPr>
            <p:cNvPr id="87" name="向右箭號 86"/>
            <p:cNvSpPr/>
            <p:nvPr/>
          </p:nvSpPr>
          <p:spPr>
            <a:xfrm>
              <a:off x="2156565" y="3115808"/>
              <a:ext cx="2876374" cy="1432426"/>
            </a:xfrm>
            <a:prstGeom prst="rightArrow">
              <a:avLst>
                <a:gd name="adj1" fmla="val 50000"/>
                <a:gd name="adj2" fmla="val 71099"/>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陳述內容</a:t>
              </a:r>
            </a:p>
          </p:txBody>
        </p:sp>
        <p:sp>
          <p:nvSpPr>
            <p:cNvPr id="88" name="矩形 87"/>
            <p:cNvSpPr/>
            <p:nvPr/>
          </p:nvSpPr>
          <p:spPr>
            <a:xfrm>
              <a:off x="1883853" y="2857501"/>
              <a:ext cx="5253581" cy="5791199"/>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89" name="矩形 88"/>
            <p:cNvSpPr/>
            <p:nvPr/>
          </p:nvSpPr>
          <p:spPr>
            <a:xfrm>
              <a:off x="2143495" y="4570172"/>
              <a:ext cx="2149389" cy="2308324"/>
            </a:xfrm>
            <a:prstGeom prst="rect">
              <a:avLst/>
            </a:prstGeom>
          </p:spPr>
          <p:txBody>
            <a:bodyPr wrap="square">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涉及國家機密、營業秘密或其他依法應保密之事項者，不負洩密之</a:t>
              </a:r>
              <a:r>
                <a:rPr kumimoji="0" lang="zh-TW" altLang="en-US"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民事、刑事、行政</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及</a:t>
              </a:r>
              <a:r>
                <a:rPr kumimoji="0" lang="zh-TW" altLang="en-US"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職業倫理之懲戒責任</a:t>
              </a:r>
              <a:r>
                <a:rPr kumimoji="0" lang="en-US" altLang="zh-TW" sz="1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Aileron Ultra-Bold"/>
                </a:rPr>
                <a:t>(§12)</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endPar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grpSp>
          <p:nvGrpSpPr>
            <p:cNvPr id="91" name="群組 90"/>
            <p:cNvGrpSpPr/>
            <p:nvPr/>
          </p:nvGrpSpPr>
          <p:grpSpPr>
            <a:xfrm>
              <a:off x="1747927" y="1661704"/>
              <a:ext cx="5181600" cy="779126"/>
              <a:chOff x="1656392" y="1943100"/>
              <a:chExt cx="5181600" cy="779126"/>
            </a:xfrm>
          </p:grpSpPr>
          <p:sp>
            <p:nvSpPr>
              <p:cNvPr id="92" name="Freeform 9"/>
              <p:cNvSpPr/>
              <p:nvPr/>
            </p:nvSpPr>
            <p:spPr>
              <a:xfrm>
                <a:off x="1656392" y="1943100"/>
                <a:ext cx="5181600" cy="779126"/>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93" name="文字方塊 92"/>
              <p:cNvSpPr txBox="1"/>
              <p:nvPr/>
            </p:nvSpPr>
            <p:spPr>
              <a:xfrm>
                <a:off x="2204003" y="1994154"/>
                <a:ext cx="433323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洩密責任免除 </a:t>
                </a:r>
                <a:r>
                  <a:rPr kumimoji="0" lang="en-US" altLang="zh-TW"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(§12)</a:t>
                </a:r>
                <a:endParaRPr kumimoji="0" lang="zh-TW" altLang="en-US" sz="32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grpSp>
      <p:grpSp>
        <p:nvGrpSpPr>
          <p:cNvPr id="100" name="群組 99"/>
          <p:cNvGrpSpPr/>
          <p:nvPr/>
        </p:nvGrpSpPr>
        <p:grpSpPr>
          <a:xfrm>
            <a:off x="7389323" y="4838011"/>
            <a:ext cx="1725705" cy="1830178"/>
            <a:chOff x="7000657" y="4988806"/>
            <a:chExt cx="1725705" cy="1830178"/>
          </a:xfrm>
        </p:grpSpPr>
        <p:grpSp>
          <p:nvGrpSpPr>
            <p:cNvPr id="101" name="群組 100"/>
            <p:cNvGrpSpPr/>
            <p:nvPr/>
          </p:nvGrpSpPr>
          <p:grpSpPr>
            <a:xfrm>
              <a:off x="7000657" y="5120175"/>
              <a:ext cx="1725705" cy="1698809"/>
              <a:chOff x="7162086" y="5030570"/>
              <a:chExt cx="1725705" cy="1698809"/>
            </a:xfrm>
          </p:grpSpPr>
          <p:pic>
            <p:nvPicPr>
              <p:cNvPr id="103" name="圖片 102"/>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7268551" y="5030570"/>
                <a:ext cx="1260000" cy="1260000"/>
              </a:xfrm>
              <a:prstGeom prst="rect">
                <a:avLst/>
              </a:prstGeom>
            </p:spPr>
          </p:pic>
          <p:sp>
            <p:nvSpPr>
              <p:cNvPr id="104" name="TextBox 41">
                <a:extLst>
                  <a:ext uri="{FF2B5EF4-FFF2-40B4-BE49-F238E27FC236}">
                    <a16:creationId xmlns="" xmlns:a16="http://schemas.microsoft.com/office/drawing/2014/main" id="{BE4DBAE4-D912-4B99-9CC7-F7DD91544E4B}"/>
                  </a:ext>
                </a:extLst>
              </p:cNvPr>
              <p:cNvSpPr txBox="1"/>
              <p:nvPr/>
            </p:nvSpPr>
            <p:spPr>
              <a:xfrm>
                <a:off x="7162086" y="6357482"/>
                <a:ext cx="1725705" cy="371897"/>
              </a:xfrm>
              <a:prstGeom prst="rect">
                <a:avLst/>
              </a:prstGeom>
            </p:spPr>
            <p:txBody>
              <a:bodyPr wrap="square" lIns="0" tIns="0" rIns="0" bIns="0" rtlCol="0" anchor="t">
                <a:spAutoFit/>
              </a:bodyPr>
              <a:lstStyle/>
              <a:p>
                <a:pPr marL="0" marR="0" lvl="0" indent="0" algn="l"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外部通報</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sp>
          <p:nvSpPr>
            <p:cNvPr id="102" name="Freeform 9">
              <a:extLst>
                <a:ext uri="{FF2B5EF4-FFF2-40B4-BE49-F238E27FC236}">
                  <a16:creationId xmlns="" xmlns:a16="http://schemas.microsoft.com/office/drawing/2014/main" id="{57469809-243B-4491-9C34-A6A71CE0CEB3}"/>
                </a:ext>
              </a:extLst>
            </p:cNvPr>
            <p:cNvSpPr>
              <a:spLocks noChangeAspect="1"/>
            </p:cNvSpPr>
            <p:nvPr/>
          </p:nvSpPr>
          <p:spPr>
            <a:xfrm>
              <a:off x="7085436" y="4988806"/>
              <a:ext cx="562945" cy="633170"/>
            </a:xfrm>
            <a:custGeom>
              <a:avLst/>
              <a:gdLst/>
              <a:ahLst/>
              <a:cxnLst/>
              <a:rect l="l" t="t" r="r" b="b"/>
              <a:pathLst>
                <a:path w="1042423" h="1172459">
                  <a:moveTo>
                    <a:pt x="0" y="0"/>
                  </a:moveTo>
                  <a:lnTo>
                    <a:pt x="1042422" y="0"/>
                  </a:lnTo>
                  <a:lnTo>
                    <a:pt x="1042422" y="1172460"/>
                  </a:lnTo>
                  <a:lnTo>
                    <a:pt x="0" y="1172460"/>
                  </a:lnTo>
                  <a:lnTo>
                    <a:pt x="0" y="0"/>
                  </a:lnTo>
                  <a:close/>
                </a:path>
              </a:pathLst>
            </a:custGeom>
            <a:blipFill>
              <a:blip r:embed="rId13">
                <a:duotone>
                  <a:schemeClr val="accent2">
                    <a:shade val="45000"/>
                    <a:satMod val="135000"/>
                  </a:schemeClr>
                  <a:prstClr val="white"/>
                </a:duotone>
                <a:extLst/>
              </a:blip>
              <a:stretch>
                <a:fillRect/>
              </a:stretch>
            </a:blipFill>
          </p:spPr>
        </p:sp>
      </p:grpSp>
    </p:spTree>
    <p:extLst>
      <p:ext uri="{BB962C8B-B14F-4D97-AF65-F5344CB8AC3E}">
        <p14:creationId xmlns:p14="http://schemas.microsoft.com/office/powerpoint/2010/main" val="945277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4933778" cy="974626"/>
            <a:chOff x="228600" y="110926"/>
            <a:chExt cx="4933778"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1" y="110926"/>
              <a:ext cx="3166257" cy="974626"/>
            </a:xfrm>
            <a:prstGeom prst="rect">
              <a:avLst/>
            </a:prstGeom>
          </p:spPr>
          <p:txBody>
            <a:bodyPr wrap="square" lIns="0" tIns="0" rIns="0" bIns="0" rtlCol="0" anchor="t">
              <a:spAutoFit/>
            </a:bodyPr>
            <a:lstStyle/>
            <a:p>
              <a:pPr algn="l">
                <a:lnSpc>
                  <a:spcPts val="7619"/>
                </a:lnSpc>
              </a:pPr>
              <a:r>
                <a:rPr lang="zh-TW" alt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立法歷程</a:t>
              </a:r>
              <a:endParaRPr 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endParaRPr>
            </a:p>
          </p:txBody>
        </p:sp>
      </p:grpSp>
      <p:sp>
        <p:nvSpPr>
          <p:cNvPr id="178" name="TextBox 19"/>
          <p:cNvSpPr txBox="1"/>
          <p:nvPr/>
        </p:nvSpPr>
        <p:spPr>
          <a:xfrm>
            <a:off x="-4" y="-25595"/>
            <a:ext cx="18288000" cy="163187"/>
          </a:xfrm>
          <a:prstGeom prst="rect">
            <a:avLst/>
          </a:prstGeom>
        </p:spPr>
        <p:txBody>
          <a:bodyPr lIns="50800" tIns="50800" rIns="50800" bIns="50800" rtlCol="0" anchor="ctr"/>
          <a:lstStyle/>
          <a:p>
            <a:pPr marL="0" lvl="0" indent="0" algn="ctr">
              <a:lnSpc>
                <a:spcPts val="2800"/>
              </a:lnSpc>
              <a:spcBef>
                <a:spcPct val="0"/>
              </a:spcBef>
            </a:pPr>
            <a:endParaRPr/>
          </a:p>
        </p:txBody>
      </p:sp>
      <p:sp>
        <p:nvSpPr>
          <p:cNvPr id="66" name="投影片編號版面配置區 4"/>
          <p:cNvSpPr txBox="1">
            <a:spLocks/>
          </p:cNvSpPr>
          <p:nvPr/>
        </p:nvSpPr>
        <p:spPr>
          <a:xfrm>
            <a:off x="17573918" y="989040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Impact" panose="020B0806030902050204" pitchFamily="34" charset="0"/>
            </a:endParaRPr>
          </a:p>
        </p:txBody>
      </p:sp>
      <p:sp>
        <p:nvSpPr>
          <p:cNvPr id="3" name="矩形 2"/>
          <p:cNvSpPr/>
          <p:nvPr/>
        </p:nvSpPr>
        <p:spPr>
          <a:xfrm>
            <a:off x="17689663" y="9848790"/>
            <a:ext cx="621528" cy="400110"/>
          </a:xfrm>
          <a:prstGeom prst="rect">
            <a:avLst/>
          </a:prstGeom>
        </p:spPr>
        <p:txBody>
          <a:bodyPr wrap="square">
            <a:spAutoFit/>
          </a:bodyPr>
          <a:lstStyle/>
          <a:p>
            <a:fld id="{2D26BE2B-1420-441D-855B-ECA4BAD7A730}" type="slidenum">
              <a:rPr lang="en-US" altLang="zh-TW" sz="2000" smtClean="0">
                <a:solidFill>
                  <a:schemeClr val="bg1">
                    <a:lumMod val="50000"/>
                  </a:schemeClr>
                </a:solidFill>
                <a:latin typeface="Impact" panose="020B0806030902050204" pitchFamily="34" charset="0"/>
              </a:rPr>
              <a:t>1</a:t>
            </a:fld>
            <a:endParaRPr lang="en-US" altLang="zh-TW" sz="2000" dirty="0">
              <a:solidFill>
                <a:schemeClr val="bg1">
                  <a:lumMod val="50000"/>
                </a:schemeClr>
              </a:solidFill>
              <a:latin typeface="Impact" panose="020B0806030902050204" pitchFamily="34" charset="0"/>
            </a:endParaRPr>
          </a:p>
        </p:txBody>
      </p:sp>
      <p:grpSp>
        <p:nvGrpSpPr>
          <p:cNvPr id="12" name="群組 11"/>
          <p:cNvGrpSpPr/>
          <p:nvPr/>
        </p:nvGrpSpPr>
        <p:grpSpPr>
          <a:xfrm>
            <a:off x="1600200" y="1432559"/>
            <a:ext cx="15375780" cy="8816425"/>
            <a:chOff x="1812677" y="1432559"/>
            <a:chExt cx="15375780" cy="8816425"/>
          </a:xfrm>
        </p:grpSpPr>
        <p:grpSp>
          <p:nvGrpSpPr>
            <p:cNvPr id="5" name="群組 4"/>
            <p:cNvGrpSpPr/>
            <p:nvPr/>
          </p:nvGrpSpPr>
          <p:grpSpPr>
            <a:xfrm>
              <a:off x="1812677" y="5098028"/>
              <a:ext cx="2455628" cy="4960298"/>
              <a:chOff x="854887" y="5098028"/>
              <a:chExt cx="2455628" cy="4960298"/>
            </a:xfrm>
          </p:grpSpPr>
          <p:sp>
            <p:nvSpPr>
              <p:cNvPr id="72" name="Rectangle 3">
                <a:extLst>
                  <a:ext uri="{FF2B5EF4-FFF2-40B4-BE49-F238E27FC236}">
                    <a16:creationId xmlns="" xmlns:a16="http://schemas.microsoft.com/office/drawing/2014/main" id="{10A51B80-BE25-4B58-AC7D-C71E941EEBE4}"/>
                  </a:ext>
                </a:extLst>
              </p:cNvPr>
              <p:cNvSpPr/>
              <p:nvPr/>
            </p:nvSpPr>
            <p:spPr>
              <a:xfrm>
                <a:off x="1025643" y="5098028"/>
                <a:ext cx="2160000"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6CE5E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246" name="TextBox 10">
                <a:extLst>
                  <a:ext uri="{FF2B5EF4-FFF2-40B4-BE49-F238E27FC236}">
                    <a16:creationId xmlns="" xmlns:a16="http://schemas.microsoft.com/office/drawing/2014/main" id="{A3690E4F-E05F-474E-8056-35D3A0EF61FC}"/>
                  </a:ext>
                </a:extLst>
              </p:cNvPr>
              <p:cNvSpPr txBox="1"/>
              <p:nvPr/>
            </p:nvSpPr>
            <p:spPr>
              <a:xfrm>
                <a:off x="900771" y="5478447"/>
                <a:ext cx="2409744" cy="461665"/>
              </a:xfrm>
              <a:prstGeom prst="rect">
                <a:avLst/>
              </a:prstGeom>
              <a:noFill/>
            </p:spPr>
            <p:txBody>
              <a:bodyPr wrap="square" rtlCol="0">
                <a:spAutoFit/>
              </a:bodyPr>
              <a:lstStyle/>
              <a:p>
                <a:pPr algn="ct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cs typeface="Arial" pitchFamily="34" charset="0"/>
                  </a:rPr>
                  <a:t>100.12-106.10</a:t>
                </a:r>
                <a:endParaRPr lang="ko-KR" altLang="en-US" sz="2400" b="1" dirty="0">
                  <a:solidFill>
                    <a:schemeClr val="tx1">
                      <a:lumMod val="65000"/>
                      <a:lumOff val="35000"/>
                    </a:schemeClr>
                  </a:solidFill>
                  <a:latin typeface="微軟正黑體" panose="020B0604030504040204" pitchFamily="34" charset="-120"/>
                  <a:cs typeface="Arial" pitchFamily="34" charset="0"/>
                </a:endParaRPr>
              </a:p>
            </p:txBody>
          </p:sp>
          <p:grpSp>
            <p:nvGrpSpPr>
              <p:cNvPr id="247" name="Group 11">
                <a:extLst>
                  <a:ext uri="{FF2B5EF4-FFF2-40B4-BE49-F238E27FC236}">
                    <a16:creationId xmlns="" xmlns:a16="http://schemas.microsoft.com/office/drawing/2014/main" id="{C53D936A-2811-40D3-830D-B8BF9EDD079D}"/>
                  </a:ext>
                </a:extLst>
              </p:cNvPr>
              <p:cNvGrpSpPr/>
              <p:nvPr/>
            </p:nvGrpSpPr>
            <p:grpSpPr>
              <a:xfrm>
                <a:off x="1012703" y="5940112"/>
                <a:ext cx="2172939" cy="4118214"/>
                <a:chOff x="3068371" y="3832912"/>
                <a:chExt cx="2315557" cy="4118214"/>
              </a:xfrm>
            </p:grpSpPr>
            <p:sp>
              <p:nvSpPr>
                <p:cNvPr id="248" name="TextBox 12">
                  <a:extLst>
                    <a:ext uri="{FF2B5EF4-FFF2-40B4-BE49-F238E27FC236}">
                      <a16:creationId xmlns="" xmlns:a16="http://schemas.microsoft.com/office/drawing/2014/main" id="{EA003B43-0A77-4506-A39F-900E745CDE79}"/>
                    </a:ext>
                  </a:extLst>
                </p:cNvPr>
                <p:cNvSpPr txBox="1"/>
                <p:nvPr/>
              </p:nvSpPr>
              <p:spPr>
                <a:xfrm>
                  <a:off x="3068371" y="4319363"/>
                  <a:ext cx="2315557" cy="3631763"/>
                </a:xfrm>
                <a:prstGeom prst="rect">
                  <a:avLst/>
                </a:prstGeom>
                <a:noFill/>
              </p:spPr>
              <p:txBody>
                <a:bodyPr wrap="square" rtlCol="0">
                  <a:spAutoFit/>
                </a:bodyPr>
                <a:lstStyle/>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立法政策：「公部門先行」、「公私分立」。</a:t>
                  </a:r>
                </a:p>
                <a:p>
                  <a:pPr>
                    <a:spcBef>
                      <a:spcPts val="1200"/>
                    </a:spcBef>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103.12.31</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研擬公部門版草案陳送行政院審查。</a:t>
                  </a:r>
                </a:p>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法務部召開</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11</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次法制化會議。</a:t>
                  </a:r>
                </a:p>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行政院召開</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4</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次審查會。</a:t>
                  </a:r>
                </a:p>
              </p:txBody>
            </p:sp>
            <p:sp>
              <p:nvSpPr>
                <p:cNvPr id="249" name="TextBox 13">
                  <a:extLst>
                    <a:ext uri="{FF2B5EF4-FFF2-40B4-BE49-F238E27FC236}">
                      <a16:creationId xmlns="" xmlns:a16="http://schemas.microsoft.com/office/drawing/2014/main" id="{56B85778-BEC9-4445-99D7-2FD776A6DE21}"/>
                    </a:ext>
                  </a:extLst>
                </p:cNvPr>
                <p:cNvSpPr txBox="1"/>
                <p:nvPr/>
              </p:nvSpPr>
              <p:spPr>
                <a:xfrm>
                  <a:off x="3461053" y="3832912"/>
                  <a:ext cx="1543979" cy="461665"/>
                </a:xfrm>
                <a:prstGeom prst="rect">
                  <a:avLst/>
                </a:prstGeom>
                <a:noFill/>
              </p:spPr>
              <p:txBody>
                <a:bodyPr wrap="square" rtlCol="0">
                  <a:spAutoFit/>
                </a:bodyPr>
                <a:lstStyle/>
                <a:p>
                  <a:pPr algn="ct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公部門版</a:t>
                  </a:r>
                  <a:endParaRPr lang="ko-KR" altLang="en-US" sz="2400" b="1" dirty="0">
                    <a:solidFill>
                      <a:schemeClr val="tx1">
                        <a:lumMod val="75000"/>
                        <a:lumOff val="25000"/>
                      </a:schemeClr>
                    </a:solidFill>
                    <a:latin typeface="微軟正黑體" panose="020B0604030504040204" pitchFamily="34" charset="-120"/>
                    <a:cs typeface="Arial" pitchFamily="34" charset="0"/>
                  </a:endParaRPr>
                </a:p>
              </p:txBody>
            </p:sp>
          </p:grpSp>
          <p:sp>
            <p:nvSpPr>
              <p:cNvPr id="250" name="等腰三角形 249">
                <a:extLst>
                  <a:ext uri="{FF2B5EF4-FFF2-40B4-BE49-F238E27FC236}">
                    <a16:creationId xmlns="" xmlns:a16="http://schemas.microsoft.com/office/drawing/2014/main" id="{05F328E0-1D89-481C-BE95-EDFD4DF90AC8}"/>
                  </a:ext>
                </a:extLst>
              </p:cNvPr>
              <p:cNvSpPr>
                <a:spLocks noChangeAspect="1"/>
              </p:cNvSpPr>
              <p:nvPr/>
            </p:nvSpPr>
            <p:spPr>
              <a:xfrm>
                <a:off x="854887" y="6515100"/>
                <a:ext cx="216000" cy="207528"/>
              </a:xfrm>
              <a:prstGeom prst="triangle">
                <a:avLst/>
              </a:prstGeom>
              <a:solidFill>
                <a:srgbClr val="6CE5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51" name="等腰三角形 250">
                <a:extLst>
                  <a:ext uri="{FF2B5EF4-FFF2-40B4-BE49-F238E27FC236}">
                    <a16:creationId xmlns="" xmlns:a16="http://schemas.microsoft.com/office/drawing/2014/main" id="{05F328E0-1D89-481C-BE95-EDFD4DF90AC8}"/>
                  </a:ext>
                </a:extLst>
              </p:cNvPr>
              <p:cNvSpPr>
                <a:spLocks noChangeAspect="1"/>
              </p:cNvSpPr>
              <p:nvPr/>
            </p:nvSpPr>
            <p:spPr>
              <a:xfrm>
                <a:off x="854887" y="7571762"/>
                <a:ext cx="216000" cy="207528"/>
              </a:xfrm>
              <a:prstGeom prst="triangle">
                <a:avLst/>
              </a:prstGeom>
              <a:solidFill>
                <a:srgbClr val="6CE5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52" name="等腰三角形 251">
                <a:extLst>
                  <a:ext uri="{FF2B5EF4-FFF2-40B4-BE49-F238E27FC236}">
                    <a16:creationId xmlns="" xmlns:a16="http://schemas.microsoft.com/office/drawing/2014/main" id="{05F328E0-1D89-481C-BE95-EDFD4DF90AC8}"/>
                  </a:ext>
                </a:extLst>
              </p:cNvPr>
              <p:cNvSpPr>
                <a:spLocks noChangeAspect="1"/>
              </p:cNvSpPr>
              <p:nvPr/>
            </p:nvSpPr>
            <p:spPr>
              <a:xfrm>
                <a:off x="854887" y="8648700"/>
                <a:ext cx="216000" cy="207528"/>
              </a:xfrm>
              <a:prstGeom prst="triangle">
                <a:avLst/>
              </a:prstGeom>
              <a:solidFill>
                <a:srgbClr val="6CE5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53" name="等腰三角形 252">
                <a:extLst>
                  <a:ext uri="{FF2B5EF4-FFF2-40B4-BE49-F238E27FC236}">
                    <a16:creationId xmlns="" xmlns:a16="http://schemas.microsoft.com/office/drawing/2014/main" id="{05F328E0-1D89-481C-BE95-EDFD4DF90AC8}"/>
                  </a:ext>
                </a:extLst>
              </p:cNvPr>
              <p:cNvSpPr>
                <a:spLocks noChangeAspect="1"/>
              </p:cNvSpPr>
              <p:nvPr/>
            </p:nvSpPr>
            <p:spPr>
              <a:xfrm>
                <a:off x="854887" y="9412643"/>
                <a:ext cx="216000" cy="207528"/>
              </a:xfrm>
              <a:prstGeom prst="triangle">
                <a:avLst/>
              </a:prstGeom>
              <a:solidFill>
                <a:srgbClr val="6CE5E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nvGrpSpPr>
            <p:cNvPr id="6" name="群組 5"/>
            <p:cNvGrpSpPr/>
            <p:nvPr/>
          </p:nvGrpSpPr>
          <p:grpSpPr>
            <a:xfrm>
              <a:off x="3982541" y="1432559"/>
              <a:ext cx="2445762" cy="3815645"/>
              <a:chOff x="3024751" y="1432559"/>
              <a:chExt cx="2445762" cy="3815645"/>
            </a:xfrm>
          </p:grpSpPr>
          <p:sp>
            <p:nvSpPr>
              <p:cNvPr id="73" name="Rectangle 3">
                <a:extLst>
                  <a:ext uri="{FF2B5EF4-FFF2-40B4-BE49-F238E27FC236}">
                    <a16:creationId xmlns="" xmlns:a16="http://schemas.microsoft.com/office/drawing/2014/main" id="{A986BA66-5F1C-4613-8A98-78837CA2D37C}"/>
                  </a:ext>
                </a:extLst>
              </p:cNvPr>
              <p:cNvSpPr/>
              <p:nvPr/>
            </p:nvSpPr>
            <p:spPr>
              <a:xfrm rot="10800000">
                <a:off x="3185642" y="4991996"/>
                <a:ext cx="2160000"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41B8D5"/>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srgbClr val="5EBEE4"/>
                  </a:solidFill>
                  <a:effectLst/>
                  <a:uLnTx/>
                  <a:uFillTx/>
                  <a:latin typeface="Arial"/>
                  <a:ea typeface="Arial Unicode MS"/>
                  <a:cs typeface="+mn-cs"/>
                </a:endParaRPr>
              </a:p>
            </p:txBody>
          </p:sp>
          <p:sp>
            <p:nvSpPr>
              <p:cNvPr id="254" name="TextBox 10">
                <a:extLst>
                  <a:ext uri="{FF2B5EF4-FFF2-40B4-BE49-F238E27FC236}">
                    <a16:creationId xmlns="" xmlns:a16="http://schemas.microsoft.com/office/drawing/2014/main" id="{A3690E4F-E05F-474E-8056-35D3A0EF61FC}"/>
                  </a:ext>
                </a:extLst>
              </p:cNvPr>
              <p:cNvSpPr txBox="1"/>
              <p:nvPr/>
            </p:nvSpPr>
            <p:spPr>
              <a:xfrm>
                <a:off x="3060769" y="1432559"/>
                <a:ext cx="2409744" cy="461665"/>
              </a:xfrm>
              <a:prstGeom prst="rect">
                <a:avLst/>
              </a:prstGeom>
              <a:noFill/>
            </p:spPr>
            <p:txBody>
              <a:bodyPr wrap="square" rtlCol="0">
                <a:spAutoFit/>
              </a:bodyPr>
              <a:lstStyle/>
              <a:p>
                <a:pPr algn="ct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cs typeface="Arial" pitchFamily="34" charset="0"/>
                  </a:rPr>
                  <a:t>106.08.12</a:t>
                </a:r>
                <a:endParaRPr lang="ko-KR" altLang="en-US" sz="2400" b="1" dirty="0">
                  <a:solidFill>
                    <a:schemeClr val="tx1">
                      <a:lumMod val="65000"/>
                      <a:lumOff val="35000"/>
                    </a:schemeClr>
                  </a:solidFill>
                  <a:latin typeface="微軟正黑體" panose="020B0604030504040204" pitchFamily="34" charset="-120"/>
                  <a:cs typeface="Arial" pitchFamily="34" charset="0"/>
                </a:endParaRPr>
              </a:p>
            </p:txBody>
          </p:sp>
          <p:sp>
            <p:nvSpPr>
              <p:cNvPr id="255" name="TextBox 13">
                <a:extLst>
                  <a:ext uri="{FF2B5EF4-FFF2-40B4-BE49-F238E27FC236}">
                    <a16:creationId xmlns="" xmlns:a16="http://schemas.microsoft.com/office/drawing/2014/main" id="{56B85778-BEC9-4445-99D7-2FD776A6DE21}"/>
                  </a:ext>
                </a:extLst>
              </p:cNvPr>
              <p:cNvSpPr txBox="1"/>
              <p:nvPr/>
            </p:nvSpPr>
            <p:spPr>
              <a:xfrm>
                <a:off x="3185641" y="1811987"/>
                <a:ext cx="2160001" cy="461665"/>
              </a:xfrm>
              <a:prstGeom prst="rect">
                <a:avLst/>
              </a:prstGeom>
              <a:noFill/>
            </p:spPr>
            <p:txBody>
              <a:bodyPr wrap="square" rtlCol="0">
                <a:spAutoFit/>
              </a:bodyPr>
              <a:lstStyle/>
              <a:p>
                <a:pPr algn="ct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司改國是會議</a:t>
                </a:r>
                <a:endParaRPr lang="ko-KR" altLang="en-US" sz="2400" b="1" dirty="0">
                  <a:solidFill>
                    <a:schemeClr val="tx1">
                      <a:lumMod val="75000"/>
                      <a:lumOff val="25000"/>
                    </a:schemeClr>
                  </a:solidFill>
                  <a:latin typeface="微軟正黑體" panose="020B0604030504040204" pitchFamily="34" charset="-120"/>
                  <a:cs typeface="Arial" pitchFamily="34" charset="0"/>
                </a:endParaRPr>
              </a:p>
            </p:txBody>
          </p:sp>
          <p:sp>
            <p:nvSpPr>
              <p:cNvPr id="256" name="TextBox 12">
                <a:extLst>
                  <a:ext uri="{FF2B5EF4-FFF2-40B4-BE49-F238E27FC236}">
                    <a16:creationId xmlns="" xmlns:a16="http://schemas.microsoft.com/office/drawing/2014/main" id="{EA003B43-0A77-4506-A39F-900E745CDE79}"/>
                  </a:ext>
                </a:extLst>
              </p:cNvPr>
              <p:cNvSpPr txBox="1"/>
              <p:nvPr/>
            </p:nvSpPr>
            <p:spPr>
              <a:xfrm>
                <a:off x="3215723" y="2280417"/>
                <a:ext cx="2172939" cy="2708434"/>
              </a:xfrm>
              <a:prstGeom prst="rect">
                <a:avLst/>
              </a:prstGeom>
              <a:noFill/>
            </p:spPr>
            <p:txBody>
              <a:bodyPr wrap="square" rtlCol="0">
                <a:spAutoFit/>
              </a:bodyPr>
              <a:lstStyle/>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決議事項：</a:t>
                </a:r>
                <a:b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b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請法務部儘速推動公、私部門揭弊保護法制。</a:t>
                </a:r>
              </a:p>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立法政策改採公私合併版草案，以落實司法改革、人民有感。</a:t>
                </a:r>
              </a:p>
            </p:txBody>
          </p:sp>
          <p:sp>
            <p:nvSpPr>
              <p:cNvPr id="257" name="等腰三角形 256">
                <a:extLst>
                  <a:ext uri="{FF2B5EF4-FFF2-40B4-BE49-F238E27FC236}">
                    <a16:creationId xmlns="" xmlns:a16="http://schemas.microsoft.com/office/drawing/2014/main" id="{05F328E0-1D89-481C-BE95-EDFD4DF90AC8}"/>
                  </a:ext>
                </a:extLst>
              </p:cNvPr>
              <p:cNvSpPr>
                <a:spLocks noChangeAspect="1"/>
              </p:cNvSpPr>
              <p:nvPr/>
            </p:nvSpPr>
            <p:spPr>
              <a:xfrm>
                <a:off x="3024751" y="2367529"/>
                <a:ext cx="216000" cy="207528"/>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58" name="等腰三角形 257">
                <a:extLst>
                  <a:ext uri="{FF2B5EF4-FFF2-40B4-BE49-F238E27FC236}">
                    <a16:creationId xmlns="" xmlns:a16="http://schemas.microsoft.com/office/drawing/2014/main" id="{05F328E0-1D89-481C-BE95-EDFD4DF90AC8}"/>
                  </a:ext>
                </a:extLst>
              </p:cNvPr>
              <p:cNvSpPr>
                <a:spLocks noChangeAspect="1"/>
              </p:cNvSpPr>
              <p:nvPr/>
            </p:nvSpPr>
            <p:spPr>
              <a:xfrm>
                <a:off x="3024751" y="3700040"/>
                <a:ext cx="216000" cy="207528"/>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nvGrpSpPr>
            <p:cNvPr id="11" name="群組 10"/>
            <p:cNvGrpSpPr/>
            <p:nvPr/>
          </p:nvGrpSpPr>
          <p:grpSpPr>
            <a:xfrm>
              <a:off x="6048055" y="5098028"/>
              <a:ext cx="2481857" cy="4498634"/>
              <a:chOff x="5090265" y="5098028"/>
              <a:chExt cx="2481857" cy="4498634"/>
            </a:xfrm>
          </p:grpSpPr>
          <p:sp>
            <p:nvSpPr>
              <p:cNvPr id="74" name="Rectangle 3">
                <a:extLst>
                  <a:ext uri="{FF2B5EF4-FFF2-40B4-BE49-F238E27FC236}">
                    <a16:creationId xmlns="" xmlns:a16="http://schemas.microsoft.com/office/drawing/2014/main" id="{2FDE795C-A164-4C18-9B13-0560F1A1BE01}"/>
                  </a:ext>
                </a:extLst>
              </p:cNvPr>
              <p:cNvSpPr/>
              <p:nvPr/>
            </p:nvSpPr>
            <p:spPr>
              <a:xfrm>
                <a:off x="5345640" y="5098028"/>
                <a:ext cx="2160000"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2D8BBA"/>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259" name="TextBox 10">
                <a:extLst>
                  <a:ext uri="{FF2B5EF4-FFF2-40B4-BE49-F238E27FC236}">
                    <a16:creationId xmlns="" xmlns:a16="http://schemas.microsoft.com/office/drawing/2014/main" id="{A3690E4F-E05F-474E-8056-35D3A0EF61FC}"/>
                  </a:ext>
                </a:extLst>
              </p:cNvPr>
              <p:cNvSpPr txBox="1"/>
              <p:nvPr/>
            </p:nvSpPr>
            <p:spPr>
              <a:xfrm>
                <a:off x="5162378" y="5478447"/>
                <a:ext cx="2409744" cy="461665"/>
              </a:xfrm>
              <a:prstGeom prst="rect">
                <a:avLst/>
              </a:prstGeom>
              <a:noFill/>
            </p:spPr>
            <p:txBody>
              <a:bodyPr wrap="square" rtlCol="0">
                <a:spAutoFit/>
              </a:bodyPr>
              <a:lstStyle/>
              <a:p>
                <a:pPr algn="ct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cs typeface="Arial" pitchFamily="34" charset="0"/>
                  </a:rPr>
                  <a:t>106.10-108.12</a:t>
                </a:r>
                <a:endParaRPr lang="ko-KR" altLang="en-US" sz="2400" b="1" dirty="0">
                  <a:solidFill>
                    <a:schemeClr val="tx1">
                      <a:lumMod val="65000"/>
                      <a:lumOff val="35000"/>
                    </a:schemeClr>
                  </a:solidFill>
                  <a:latin typeface="微軟正黑體" panose="020B0604030504040204" pitchFamily="34" charset="-120"/>
                  <a:cs typeface="Arial" pitchFamily="34" charset="0"/>
                </a:endParaRPr>
              </a:p>
            </p:txBody>
          </p:sp>
          <p:sp>
            <p:nvSpPr>
              <p:cNvPr id="260" name="TextBox 12">
                <a:extLst>
                  <a:ext uri="{FF2B5EF4-FFF2-40B4-BE49-F238E27FC236}">
                    <a16:creationId xmlns="" xmlns:a16="http://schemas.microsoft.com/office/drawing/2014/main" id="{EA003B43-0A77-4506-A39F-900E745CDE79}"/>
                  </a:ext>
                </a:extLst>
              </p:cNvPr>
              <p:cNvSpPr txBox="1"/>
              <p:nvPr/>
            </p:nvSpPr>
            <p:spPr>
              <a:xfrm>
                <a:off x="5274310" y="6426563"/>
                <a:ext cx="2172939" cy="3170099"/>
              </a:xfrm>
              <a:prstGeom prst="rect">
                <a:avLst/>
              </a:prstGeom>
              <a:noFill/>
            </p:spPr>
            <p:txBody>
              <a:bodyPr wrap="square" rtlCol="0">
                <a:spAutoFit/>
              </a:bodyPr>
              <a:lstStyle/>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廉政署召開圓桌小組會議</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6</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次。</a:t>
                </a:r>
              </a:p>
              <a:p>
                <a:pPr>
                  <a:spcBef>
                    <a:spcPts val="1200"/>
                  </a:spcBef>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107.12.18</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日將公私合併版草案陳報行政院審查。</a:t>
                </a:r>
              </a:p>
              <a:p>
                <a:pPr>
                  <a:spcBef>
                    <a:spcPts val="1200"/>
                  </a:spcBef>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108.05.02</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行政院第</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3649</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次院會通過，函送立法院審議。</a:t>
                </a:r>
              </a:p>
            </p:txBody>
          </p:sp>
          <p:sp>
            <p:nvSpPr>
              <p:cNvPr id="261" name="TextBox 13">
                <a:extLst>
                  <a:ext uri="{FF2B5EF4-FFF2-40B4-BE49-F238E27FC236}">
                    <a16:creationId xmlns="" xmlns:a16="http://schemas.microsoft.com/office/drawing/2014/main" id="{56B85778-BEC9-4445-99D7-2FD776A6DE21}"/>
                  </a:ext>
                </a:extLst>
              </p:cNvPr>
              <p:cNvSpPr txBox="1"/>
              <p:nvPr/>
            </p:nvSpPr>
            <p:spPr>
              <a:xfrm>
                <a:off x="5345640" y="5940112"/>
                <a:ext cx="2101609" cy="461665"/>
              </a:xfrm>
              <a:prstGeom prst="rect">
                <a:avLst/>
              </a:prstGeom>
              <a:noFill/>
            </p:spPr>
            <p:txBody>
              <a:bodyPr wrap="square" rtlCol="0">
                <a:spAutoFit/>
              </a:bodyPr>
              <a:lstStyle/>
              <a:p>
                <a:pPr algn="ct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公私合併版</a:t>
                </a:r>
                <a:endParaRPr lang="ko-KR" altLang="en-US" sz="2400" b="1" dirty="0">
                  <a:solidFill>
                    <a:schemeClr val="tx1">
                      <a:lumMod val="75000"/>
                      <a:lumOff val="25000"/>
                    </a:schemeClr>
                  </a:solidFill>
                  <a:latin typeface="微軟正黑體" panose="020B0604030504040204" pitchFamily="34" charset="-120"/>
                  <a:cs typeface="Arial" pitchFamily="34" charset="0"/>
                </a:endParaRPr>
              </a:p>
            </p:txBody>
          </p:sp>
          <p:sp>
            <p:nvSpPr>
              <p:cNvPr id="262" name="等腰三角形 261">
                <a:extLst>
                  <a:ext uri="{FF2B5EF4-FFF2-40B4-BE49-F238E27FC236}">
                    <a16:creationId xmlns="" xmlns:a16="http://schemas.microsoft.com/office/drawing/2014/main" id="{05F328E0-1D89-481C-BE95-EDFD4DF90AC8}"/>
                  </a:ext>
                </a:extLst>
              </p:cNvPr>
              <p:cNvSpPr>
                <a:spLocks noChangeAspect="1"/>
              </p:cNvSpPr>
              <p:nvPr/>
            </p:nvSpPr>
            <p:spPr>
              <a:xfrm>
                <a:off x="5090265" y="6516077"/>
                <a:ext cx="216000" cy="207528"/>
              </a:xfrm>
              <a:prstGeom prst="triangle">
                <a:avLst/>
              </a:prstGeom>
              <a:solidFill>
                <a:srgbClr val="2D8B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63" name="等腰三角形 262">
                <a:extLst>
                  <a:ext uri="{FF2B5EF4-FFF2-40B4-BE49-F238E27FC236}">
                    <a16:creationId xmlns="" xmlns:a16="http://schemas.microsoft.com/office/drawing/2014/main" id="{05F328E0-1D89-481C-BE95-EDFD4DF90AC8}"/>
                  </a:ext>
                </a:extLst>
              </p:cNvPr>
              <p:cNvSpPr>
                <a:spLocks noChangeAspect="1"/>
              </p:cNvSpPr>
              <p:nvPr/>
            </p:nvSpPr>
            <p:spPr>
              <a:xfrm>
                <a:off x="5090265" y="7291437"/>
                <a:ext cx="216000" cy="207528"/>
              </a:xfrm>
              <a:prstGeom prst="triangle">
                <a:avLst/>
              </a:prstGeom>
              <a:solidFill>
                <a:srgbClr val="2D8B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64" name="等腰三角形 263">
                <a:extLst>
                  <a:ext uri="{FF2B5EF4-FFF2-40B4-BE49-F238E27FC236}">
                    <a16:creationId xmlns="" xmlns:a16="http://schemas.microsoft.com/office/drawing/2014/main" id="{05F328E0-1D89-481C-BE95-EDFD4DF90AC8}"/>
                  </a:ext>
                </a:extLst>
              </p:cNvPr>
              <p:cNvSpPr>
                <a:spLocks noChangeAspect="1"/>
              </p:cNvSpPr>
              <p:nvPr/>
            </p:nvSpPr>
            <p:spPr>
              <a:xfrm>
                <a:off x="5090265" y="8290161"/>
                <a:ext cx="216000" cy="207528"/>
              </a:xfrm>
              <a:prstGeom prst="triangle">
                <a:avLst/>
              </a:prstGeom>
              <a:solidFill>
                <a:srgbClr val="2D8B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nvGrpSpPr>
            <p:cNvPr id="10" name="群組 9"/>
            <p:cNvGrpSpPr/>
            <p:nvPr/>
          </p:nvGrpSpPr>
          <p:grpSpPr>
            <a:xfrm>
              <a:off x="8375630" y="1438538"/>
              <a:ext cx="2445762" cy="3809667"/>
              <a:chOff x="7417840" y="1438538"/>
              <a:chExt cx="2445762" cy="3809667"/>
            </a:xfrm>
          </p:grpSpPr>
          <p:sp>
            <p:nvSpPr>
              <p:cNvPr id="75" name="Rectangle 3">
                <a:extLst>
                  <a:ext uri="{FF2B5EF4-FFF2-40B4-BE49-F238E27FC236}">
                    <a16:creationId xmlns="" xmlns:a16="http://schemas.microsoft.com/office/drawing/2014/main" id="{D60D5D23-3D68-4635-A865-F740063117A5}"/>
                  </a:ext>
                </a:extLst>
              </p:cNvPr>
              <p:cNvSpPr/>
              <p:nvPr/>
            </p:nvSpPr>
            <p:spPr>
              <a:xfrm rot="10800000">
                <a:off x="7505637" y="4991997"/>
                <a:ext cx="2160000"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2F5F98"/>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grpSp>
            <p:nvGrpSpPr>
              <p:cNvPr id="265" name="群組 264"/>
              <p:cNvGrpSpPr/>
              <p:nvPr/>
            </p:nvGrpSpPr>
            <p:grpSpPr>
              <a:xfrm>
                <a:off x="7417840" y="1438538"/>
                <a:ext cx="2445762" cy="3556292"/>
                <a:chOff x="3024751" y="1432559"/>
                <a:chExt cx="2445762" cy="3556292"/>
              </a:xfrm>
            </p:grpSpPr>
            <p:sp>
              <p:nvSpPr>
                <p:cNvPr id="267" name="TextBox 10">
                  <a:extLst>
                    <a:ext uri="{FF2B5EF4-FFF2-40B4-BE49-F238E27FC236}">
                      <a16:creationId xmlns="" xmlns:a16="http://schemas.microsoft.com/office/drawing/2014/main" id="{A3690E4F-E05F-474E-8056-35D3A0EF61FC}"/>
                    </a:ext>
                  </a:extLst>
                </p:cNvPr>
                <p:cNvSpPr txBox="1"/>
                <p:nvPr/>
              </p:nvSpPr>
              <p:spPr>
                <a:xfrm>
                  <a:off x="3060769" y="1432559"/>
                  <a:ext cx="2409744" cy="461665"/>
                </a:xfrm>
                <a:prstGeom prst="rect">
                  <a:avLst/>
                </a:prstGeom>
                <a:noFill/>
              </p:spPr>
              <p:txBody>
                <a:bodyPr wrap="square" rtlCol="0">
                  <a:spAutoFit/>
                </a:bodyPr>
                <a:lstStyle/>
                <a:p>
                  <a:pPr algn="ct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cs typeface="Arial" pitchFamily="34" charset="0"/>
                    </a:rPr>
                    <a:t>109.01.11</a:t>
                  </a:r>
                  <a:endParaRPr lang="ko-KR" altLang="en-US" sz="2400" b="1" dirty="0">
                    <a:solidFill>
                      <a:schemeClr val="tx1">
                        <a:lumMod val="65000"/>
                        <a:lumOff val="35000"/>
                      </a:schemeClr>
                    </a:solidFill>
                    <a:latin typeface="微軟正黑體" panose="020B0604030504040204" pitchFamily="34" charset="-120"/>
                    <a:cs typeface="Arial" pitchFamily="34" charset="0"/>
                  </a:endParaRPr>
                </a:p>
              </p:txBody>
            </p:sp>
            <p:sp>
              <p:nvSpPr>
                <p:cNvPr id="268" name="TextBox 13">
                  <a:extLst>
                    <a:ext uri="{FF2B5EF4-FFF2-40B4-BE49-F238E27FC236}">
                      <a16:creationId xmlns="" xmlns:a16="http://schemas.microsoft.com/office/drawing/2014/main" id="{56B85778-BEC9-4445-99D7-2FD776A6DE21}"/>
                    </a:ext>
                  </a:extLst>
                </p:cNvPr>
                <p:cNvSpPr txBox="1"/>
                <p:nvPr/>
              </p:nvSpPr>
              <p:spPr>
                <a:xfrm>
                  <a:off x="3185641" y="1811987"/>
                  <a:ext cx="2160001" cy="461665"/>
                </a:xfrm>
                <a:prstGeom prst="rect">
                  <a:avLst/>
                </a:prstGeom>
                <a:noFill/>
              </p:spPr>
              <p:txBody>
                <a:bodyPr wrap="square" rtlCol="0">
                  <a:spAutoFit/>
                </a:bodyPr>
                <a:lstStyle/>
                <a:p>
                  <a:pPr algn="ct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立委改選</a:t>
                  </a:r>
                  <a:endParaRPr lang="ko-KR" altLang="en-US" sz="2400" b="1" dirty="0">
                    <a:solidFill>
                      <a:schemeClr val="tx1">
                        <a:lumMod val="75000"/>
                        <a:lumOff val="25000"/>
                      </a:schemeClr>
                    </a:solidFill>
                    <a:latin typeface="微軟正黑體" panose="020B0604030504040204" pitchFamily="34" charset="-120"/>
                    <a:cs typeface="Arial" pitchFamily="34" charset="0"/>
                  </a:endParaRPr>
                </a:p>
              </p:txBody>
            </p:sp>
            <p:sp>
              <p:nvSpPr>
                <p:cNvPr id="269" name="TextBox 12">
                  <a:extLst>
                    <a:ext uri="{FF2B5EF4-FFF2-40B4-BE49-F238E27FC236}">
                      <a16:creationId xmlns="" xmlns:a16="http://schemas.microsoft.com/office/drawing/2014/main" id="{EA003B43-0A77-4506-A39F-900E745CDE79}"/>
                    </a:ext>
                  </a:extLst>
                </p:cNvPr>
                <p:cNvSpPr txBox="1"/>
                <p:nvPr/>
              </p:nvSpPr>
              <p:spPr>
                <a:xfrm>
                  <a:off x="3215723" y="2280417"/>
                  <a:ext cx="2172939" cy="2708434"/>
                </a:xfrm>
                <a:prstGeom prst="rect">
                  <a:avLst/>
                </a:prstGeom>
                <a:noFill/>
              </p:spPr>
              <p:txBody>
                <a:bodyPr wrap="square" rtlCol="0">
                  <a:spAutoFit/>
                </a:bodyPr>
                <a:lstStyle/>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立法院第</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9</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屆立法委員第</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7</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8</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會期司法及法制委員會召開</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2</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次審查會、</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2</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次黨團協商。</a:t>
                  </a:r>
                </a:p>
                <a:p>
                  <a:pPr>
                    <a:spcBef>
                      <a:spcPts val="1200"/>
                    </a:spcBef>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109.01.11</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立法委員改選，屆期不續審。</a:t>
                  </a:r>
                </a:p>
              </p:txBody>
            </p:sp>
            <p:sp>
              <p:nvSpPr>
                <p:cNvPr id="270" name="等腰三角形 269">
                  <a:extLst>
                    <a:ext uri="{FF2B5EF4-FFF2-40B4-BE49-F238E27FC236}">
                      <a16:creationId xmlns="" xmlns:a16="http://schemas.microsoft.com/office/drawing/2014/main" id="{05F328E0-1D89-481C-BE95-EDFD4DF90AC8}"/>
                    </a:ext>
                  </a:extLst>
                </p:cNvPr>
                <p:cNvSpPr>
                  <a:spLocks noChangeAspect="1"/>
                </p:cNvSpPr>
                <p:nvPr/>
              </p:nvSpPr>
              <p:spPr>
                <a:xfrm>
                  <a:off x="3024751" y="2367529"/>
                  <a:ext cx="216000" cy="207528"/>
                </a:xfrm>
                <a:prstGeom prst="triangle">
                  <a:avLst/>
                </a:prstGeom>
                <a:solidFill>
                  <a:srgbClr val="2F5F9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71" name="等腰三角形 270">
                  <a:extLst>
                    <a:ext uri="{FF2B5EF4-FFF2-40B4-BE49-F238E27FC236}">
                      <a16:creationId xmlns="" xmlns:a16="http://schemas.microsoft.com/office/drawing/2014/main" id="{05F328E0-1D89-481C-BE95-EDFD4DF90AC8}"/>
                    </a:ext>
                  </a:extLst>
                </p:cNvPr>
                <p:cNvSpPr>
                  <a:spLocks noChangeAspect="1"/>
                </p:cNvSpPr>
                <p:nvPr/>
              </p:nvSpPr>
              <p:spPr>
                <a:xfrm>
                  <a:off x="3024751" y="4015898"/>
                  <a:ext cx="216000" cy="207528"/>
                </a:xfrm>
                <a:prstGeom prst="triangle">
                  <a:avLst/>
                </a:prstGeom>
                <a:solidFill>
                  <a:srgbClr val="2F5F9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grpSp>
          <p:nvGrpSpPr>
            <p:cNvPr id="9" name="群組 8"/>
            <p:cNvGrpSpPr/>
            <p:nvPr/>
          </p:nvGrpSpPr>
          <p:grpSpPr>
            <a:xfrm>
              <a:off x="10292693" y="5098028"/>
              <a:ext cx="2780897" cy="5150956"/>
              <a:chOff x="9334903" y="5098028"/>
              <a:chExt cx="2780897" cy="5150956"/>
            </a:xfrm>
          </p:grpSpPr>
          <p:sp>
            <p:nvSpPr>
              <p:cNvPr id="76" name="Rectangle 3">
                <a:extLst>
                  <a:ext uri="{FF2B5EF4-FFF2-40B4-BE49-F238E27FC236}">
                    <a16:creationId xmlns="" xmlns:a16="http://schemas.microsoft.com/office/drawing/2014/main" id="{41FD1879-391B-4C63-B6CE-7827F96D06C8}"/>
                  </a:ext>
                </a:extLst>
              </p:cNvPr>
              <p:cNvSpPr/>
              <p:nvPr/>
            </p:nvSpPr>
            <p:spPr>
              <a:xfrm>
                <a:off x="9659686" y="5098028"/>
                <a:ext cx="2160000"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243B9C"/>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272" name="TextBox 10">
                <a:extLst>
                  <a:ext uri="{FF2B5EF4-FFF2-40B4-BE49-F238E27FC236}">
                    <a16:creationId xmlns="" xmlns:a16="http://schemas.microsoft.com/office/drawing/2014/main" id="{A3690E4F-E05F-474E-8056-35D3A0EF61FC}"/>
                  </a:ext>
                </a:extLst>
              </p:cNvPr>
              <p:cNvSpPr txBox="1"/>
              <p:nvPr/>
            </p:nvSpPr>
            <p:spPr>
              <a:xfrm>
                <a:off x="9526056" y="5478447"/>
                <a:ext cx="2409744" cy="461665"/>
              </a:xfrm>
              <a:prstGeom prst="rect">
                <a:avLst/>
              </a:prstGeom>
              <a:noFill/>
            </p:spPr>
            <p:txBody>
              <a:bodyPr wrap="square" rtlCol="0">
                <a:spAutoFit/>
              </a:bodyPr>
              <a:lstStyle/>
              <a:p>
                <a:pPr algn="ct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cs typeface="Arial" pitchFamily="34" charset="0"/>
                  </a:rPr>
                  <a:t>109.01-112.12</a:t>
                </a:r>
                <a:endParaRPr lang="ko-KR" altLang="en-US" sz="2400" b="1" dirty="0">
                  <a:solidFill>
                    <a:schemeClr val="tx1">
                      <a:lumMod val="65000"/>
                      <a:lumOff val="35000"/>
                    </a:schemeClr>
                  </a:solidFill>
                  <a:latin typeface="微軟正黑體" panose="020B0604030504040204" pitchFamily="34" charset="-120"/>
                  <a:cs typeface="Arial" pitchFamily="34" charset="0"/>
                </a:endParaRPr>
              </a:p>
            </p:txBody>
          </p:sp>
          <p:sp>
            <p:nvSpPr>
              <p:cNvPr id="273" name="TextBox 12">
                <a:extLst>
                  <a:ext uri="{FF2B5EF4-FFF2-40B4-BE49-F238E27FC236}">
                    <a16:creationId xmlns="" xmlns:a16="http://schemas.microsoft.com/office/drawing/2014/main" id="{EA003B43-0A77-4506-A39F-900E745CDE79}"/>
                  </a:ext>
                </a:extLst>
              </p:cNvPr>
              <p:cNvSpPr txBox="1"/>
              <p:nvPr/>
            </p:nvSpPr>
            <p:spPr>
              <a:xfrm>
                <a:off x="9559316" y="6771109"/>
                <a:ext cx="2556484" cy="3477875"/>
              </a:xfrm>
              <a:prstGeom prst="rect">
                <a:avLst/>
              </a:prstGeom>
              <a:noFill/>
            </p:spPr>
            <p:txBody>
              <a:bodyPr wrap="square" rtlCol="0">
                <a:spAutoFit/>
              </a:bodyPr>
              <a:lstStyle/>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廉政署修正第</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15</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版草案，</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113.02.16</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03.04</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陳送行政院審查。</a:t>
                </a:r>
              </a:p>
              <a:p>
                <a:pPr>
                  <a:spcBef>
                    <a:spcPts val="1200"/>
                  </a:spcBef>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113.02.23</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行政院召開第</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12</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次審查會</a:t>
                </a:r>
              </a:p>
              <a:p>
                <a:pPr>
                  <a:spcBef>
                    <a:spcPts val="1200"/>
                  </a:spcBef>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112.03.23</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中央廉政委員會第</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26</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次會議決議， </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112.11.01</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核定推動揭弊者保護專案。</a:t>
                </a:r>
              </a:p>
            </p:txBody>
          </p:sp>
          <p:sp>
            <p:nvSpPr>
              <p:cNvPr id="274" name="TextBox 13">
                <a:extLst>
                  <a:ext uri="{FF2B5EF4-FFF2-40B4-BE49-F238E27FC236}">
                    <a16:creationId xmlns="" xmlns:a16="http://schemas.microsoft.com/office/drawing/2014/main" id="{56B85778-BEC9-4445-99D7-2FD776A6DE21}"/>
                  </a:ext>
                </a:extLst>
              </p:cNvPr>
              <p:cNvSpPr txBox="1"/>
              <p:nvPr/>
            </p:nvSpPr>
            <p:spPr>
              <a:xfrm>
                <a:off x="9709318" y="5940112"/>
                <a:ext cx="2101609" cy="830997"/>
              </a:xfrm>
              <a:prstGeom prst="rect">
                <a:avLst/>
              </a:prstGeom>
              <a:noFill/>
            </p:spPr>
            <p:txBody>
              <a:bodyPr wrap="square" rtlCol="0">
                <a:spAutoFit/>
              </a:bodyPr>
              <a:lstStyle/>
              <a:p>
                <a:pPr algn="ct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公私合併</a:t>
                </a:r>
                <a:endParaRPr lang="en-US" altLang="zh-TW"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algn="ctr"/>
                <a:r>
                  <a:rPr lang="en-US" altLang="ko-KR"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上市上櫃版</a:t>
                </a:r>
                <a:r>
                  <a:rPr lang="en-US" altLang="ko-KR"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endParaRPr lang="ko-KR" altLang="en-US" sz="2400" b="1" dirty="0">
                  <a:solidFill>
                    <a:schemeClr val="tx1">
                      <a:lumMod val="75000"/>
                      <a:lumOff val="25000"/>
                    </a:schemeClr>
                  </a:solidFill>
                  <a:latin typeface="微軟正黑體" panose="020B0604030504040204" pitchFamily="34" charset="-120"/>
                  <a:cs typeface="Arial" pitchFamily="34" charset="0"/>
                </a:endParaRPr>
              </a:p>
            </p:txBody>
          </p:sp>
          <p:sp>
            <p:nvSpPr>
              <p:cNvPr id="275" name="等腰三角形 274">
                <a:extLst>
                  <a:ext uri="{FF2B5EF4-FFF2-40B4-BE49-F238E27FC236}">
                    <a16:creationId xmlns="" xmlns:a16="http://schemas.microsoft.com/office/drawing/2014/main" id="{05F328E0-1D89-481C-BE95-EDFD4DF90AC8}"/>
                  </a:ext>
                </a:extLst>
              </p:cNvPr>
              <p:cNvSpPr>
                <a:spLocks noChangeAspect="1"/>
              </p:cNvSpPr>
              <p:nvPr/>
            </p:nvSpPr>
            <p:spPr>
              <a:xfrm>
                <a:off x="9334903" y="6872649"/>
                <a:ext cx="216000" cy="207528"/>
              </a:xfrm>
              <a:prstGeom prst="triangle">
                <a:avLst/>
              </a:prstGeom>
              <a:solidFill>
                <a:srgbClr val="243B9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76" name="等腰三角形 275">
                <a:extLst>
                  <a:ext uri="{FF2B5EF4-FFF2-40B4-BE49-F238E27FC236}">
                    <a16:creationId xmlns="" xmlns:a16="http://schemas.microsoft.com/office/drawing/2014/main" id="{05F328E0-1D89-481C-BE95-EDFD4DF90AC8}"/>
                  </a:ext>
                </a:extLst>
              </p:cNvPr>
              <p:cNvSpPr>
                <a:spLocks noChangeAspect="1"/>
              </p:cNvSpPr>
              <p:nvPr/>
            </p:nvSpPr>
            <p:spPr>
              <a:xfrm>
                <a:off x="9334903" y="8241823"/>
                <a:ext cx="216000" cy="207528"/>
              </a:xfrm>
              <a:prstGeom prst="triangle">
                <a:avLst/>
              </a:prstGeom>
              <a:solidFill>
                <a:srgbClr val="243B9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77" name="等腰三角形 276">
                <a:extLst>
                  <a:ext uri="{FF2B5EF4-FFF2-40B4-BE49-F238E27FC236}">
                    <a16:creationId xmlns="" xmlns:a16="http://schemas.microsoft.com/office/drawing/2014/main" id="{05F328E0-1D89-481C-BE95-EDFD4DF90AC8}"/>
                  </a:ext>
                </a:extLst>
              </p:cNvPr>
              <p:cNvSpPr>
                <a:spLocks noChangeAspect="1"/>
              </p:cNvSpPr>
              <p:nvPr/>
            </p:nvSpPr>
            <p:spPr>
              <a:xfrm>
                <a:off x="9334903" y="8984016"/>
                <a:ext cx="216000" cy="207528"/>
              </a:xfrm>
              <a:prstGeom prst="triangle">
                <a:avLst/>
              </a:prstGeom>
              <a:solidFill>
                <a:srgbClr val="243B9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nvGrpSpPr>
            <p:cNvPr id="8" name="群組 7"/>
            <p:cNvGrpSpPr/>
            <p:nvPr/>
          </p:nvGrpSpPr>
          <p:grpSpPr>
            <a:xfrm>
              <a:off x="12665733" y="1433811"/>
              <a:ext cx="2445762" cy="3807983"/>
              <a:chOff x="11707943" y="1433811"/>
              <a:chExt cx="2445762" cy="3807983"/>
            </a:xfrm>
          </p:grpSpPr>
          <p:sp>
            <p:nvSpPr>
              <p:cNvPr id="77" name="Rectangle 3">
                <a:extLst>
                  <a:ext uri="{FF2B5EF4-FFF2-40B4-BE49-F238E27FC236}">
                    <a16:creationId xmlns="" xmlns:a16="http://schemas.microsoft.com/office/drawing/2014/main" id="{B53D7184-1D9A-4369-BA86-9D5254244445}"/>
                  </a:ext>
                </a:extLst>
              </p:cNvPr>
              <p:cNvSpPr/>
              <p:nvPr/>
            </p:nvSpPr>
            <p:spPr>
              <a:xfrm rot="10800000">
                <a:off x="11813732" y="4985586"/>
                <a:ext cx="2160000"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31356E"/>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grpSp>
            <p:nvGrpSpPr>
              <p:cNvPr id="278" name="群組 277"/>
              <p:cNvGrpSpPr/>
              <p:nvPr/>
            </p:nvGrpSpPr>
            <p:grpSpPr>
              <a:xfrm>
                <a:off x="11707943" y="1433811"/>
                <a:ext cx="2445762" cy="3248515"/>
                <a:chOff x="3024751" y="1432559"/>
                <a:chExt cx="2445762" cy="3248515"/>
              </a:xfrm>
            </p:grpSpPr>
            <p:sp>
              <p:nvSpPr>
                <p:cNvPr id="279" name="TextBox 10">
                  <a:extLst>
                    <a:ext uri="{FF2B5EF4-FFF2-40B4-BE49-F238E27FC236}">
                      <a16:creationId xmlns="" xmlns:a16="http://schemas.microsoft.com/office/drawing/2014/main" id="{A3690E4F-E05F-474E-8056-35D3A0EF61FC}"/>
                    </a:ext>
                  </a:extLst>
                </p:cNvPr>
                <p:cNvSpPr txBox="1"/>
                <p:nvPr/>
              </p:nvSpPr>
              <p:spPr>
                <a:xfrm>
                  <a:off x="3060769" y="1432559"/>
                  <a:ext cx="2409744" cy="461665"/>
                </a:xfrm>
                <a:prstGeom prst="rect">
                  <a:avLst/>
                </a:prstGeom>
                <a:noFill/>
              </p:spPr>
              <p:txBody>
                <a:bodyPr wrap="square" rtlCol="0">
                  <a:spAutoFit/>
                </a:bodyPr>
                <a:lstStyle/>
                <a:p>
                  <a:pPr algn="ct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cs typeface="Arial" pitchFamily="34" charset="0"/>
                    </a:rPr>
                    <a:t>113.02</a:t>
                  </a:r>
                  <a:endParaRPr lang="ko-KR" altLang="en-US" sz="2400" b="1" dirty="0">
                    <a:solidFill>
                      <a:schemeClr val="tx1">
                        <a:lumMod val="65000"/>
                        <a:lumOff val="35000"/>
                      </a:schemeClr>
                    </a:solidFill>
                    <a:latin typeface="微軟正黑體" panose="020B0604030504040204" pitchFamily="34" charset="-120"/>
                    <a:cs typeface="Arial" pitchFamily="34" charset="0"/>
                  </a:endParaRPr>
                </a:p>
              </p:txBody>
            </p:sp>
            <p:sp>
              <p:nvSpPr>
                <p:cNvPr id="280" name="TextBox 13">
                  <a:extLst>
                    <a:ext uri="{FF2B5EF4-FFF2-40B4-BE49-F238E27FC236}">
                      <a16:creationId xmlns="" xmlns:a16="http://schemas.microsoft.com/office/drawing/2014/main" id="{56B85778-BEC9-4445-99D7-2FD776A6DE21}"/>
                    </a:ext>
                  </a:extLst>
                </p:cNvPr>
                <p:cNvSpPr txBox="1"/>
                <p:nvPr/>
              </p:nvSpPr>
              <p:spPr>
                <a:xfrm>
                  <a:off x="3185641" y="1811987"/>
                  <a:ext cx="2160001" cy="461665"/>
                </a:xfrm>
                <a:prstGeom prst="rect">
                  <a:avLst/>
                </a:prstGeom>
                <a:noFill/>
              </p:spPr>
              <p:txBody>
                <a:bodyPr wrap="square" rtlCol="0">
                  <a:spAutoFit/>
                </a:bodyPr>
                <a:lstStyle/>
                <a:p>
                  <a:pPr algn="ct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公部門先行</a:t>
                  </a:r>
                  <a:endParaRPr lang="ko-KR" altLang="en-US" sz="2400" b="1" dirty="0">
                    <a:solidFill>
                      <a:schemeClr val="tx1">
                        <a:lumMod val="75000"/>
                        <a:lumOff val="25000"/>
                      </a:schemeClr>
                    </a:solidFill>
                    <a:latin typeface="微軟正黑體" panose="020B0604030504040204" pitchFamily="34" charset="-120"/>
                    <a:cs typeface="Arial" pitchFamily="34" charset="0"/>
                  </a:endParaRPr>
                </a:p>
              </p:txBody>
            </p:sp>
            <p:sp>
              <p:nvSpPr>
                <p:cNvPr id="281" name="TextBox 12">
                  <a:extLst>
                    <a:ext uri="{FF2B5EF4-FFF2-40B4-BE49-F238E27FC236}">
                      <a16:creationId xmlns="" xmlns:a16="http://schemas.microsoft.com/office/drawing/2014/main" id="{EA003B43-0A77-4506-A39F-900E745CDE79}"/>
                    </a:ext>
                  </a:extLst>
                </p:cNvPr>
                <p:cNvSpPr txBox="1"/>
                <p:nvPr/>
              </p:nvSpPr>
              <p:spPr>
                <a:xfrm>
                  <a:off x="3215723" y="2280417"/>
                  <a:ext cx="2172939" cy="2400657"/>
                </a:xfrm>
                <a:prstGeom prst="rect">
                  <a:avLst/>
                </a:prstGeom>
                <a:noFill/>
              </p:spPr>
              <p:txBody>
                <a:bodyPr wrap="square" rtlCol="0">
                  <a:spAutoFit/>
                </a:bodyPr>
                <a:lstStyle/>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公私分立、公部門先行。</a:t>
                  </a:r>
                </a:p>
                <a:p>
                  <a:pPr>
                    <a:spcBef>
                      <a:spcPts val="1200"/>
                    </a:spcBef>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行政指導先行，私部門推行共通性行政措施，循序漸進納入揭弊者保護制度。</a:t>
                  </a:r>
                </a:p>
              </p:txBody>
            </p:sp>
            <p:sp>
              <p:nvSpPr>
                <p:cNvPr id="282" name="等腰三角形 281">
                  <a:extLst>
                    <a:ext uri="{FF2B5EF4-FFF2-40B4-BE49-F238E27FC236}">
                      <a16:creationId xmlns="" xmlns:a16="http://schemas.microsoft.com/office/drawing/2014/main" id="{05F328E0-1D89-481C-BE95-EDFD4DF90AC8}"/>
                    </a:ext>
                  </a:extLst>
                </p:cNvPr>
                <p:cNvSpPr>
                  <a:spLocks noChangeAspect="1"/>
                </p:cNvSpPr>
                <p:nvPr/>
              </p:nvSpPr>
              <p:spPr>
                <a:xfrm>
                  <a:off x="3024751" y="2367529"/>
                  <a:ext cx="216000" cy="207528"/>
                </a:xfrm>
                <a:prstGeom prst="triangle">
                  <a:avLst/>
                </a:prstGeom>
                <a:solidFill>
                  <a:srgbClr val="31356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83" name="等腰三角形 282">
                  <a:extLst>
                    <a:ext uri="{FF2B5EF4-FFF2-40B4-BE49-F238E27FC236}">
                      <a16:creationId xmlns="" xmlns:a16="http://schemas.microsoft.com/office/drawing/2014/main" id="{05F328E0-1D89-481C-BE95-EDFD4DF90AC8}"/>
                    </a:ext>
                  </a:extLst>
                </p:cNvPr>
                <p:cNvSpPr>
                  <a:spLocks noChangeAspect="1"/>
                </p:cNvSpPr>
                <p:nvPr/>
              </p:nvSpPr>
              <p:spPr>
                <a:xfrm>
                  <a:off x="3024751" y="3113215"/>
                  <a:ext cx="216000" cy="207528"/>
                </a:xfrm>
                <a:prstGeom prst="triangle">
                  <a:avLst/>
                </a:prstGeom>
                <a:solidFill>
                  <a:srgbClr val="31356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grpSp>
          <p:nvGrpSpPr>
            <p:cNvPr id="7" name="群組 6"/>
            <p:cNvGrpSpPr/>
            <p:nvPr/>
          </p:nvGrpSpPr>
          <p:grpSpPr>
            <a:xfrm>
              <a:off x="14706600" y="5098028"/>
              <a:ext cx="2481857" cy="3336672"/>
              <a:chOff x="13748810" y="5098028"/>
              <a:chExt cx="2481857" cy="3336672"/>
            </a:xfrm>
          </p:grpSpPr>
          <p:sp>
            <p:nvSpPr>
              <p:cNvPr id="78" name="Rectangle 3">
                <a:extLst>
                  <a:ext uri="{FF2B5EF4-FFF2-40B4-BE49-F238E27FC236}">
                    <a16:creationId xmlns="" xmlns:a16="http://schemas.microsoft.com/office/drawing/2014/main" id="{41FD1879-391B-4C63-B6CE-7827F96D06C8}"/>
                  </a:ext>
                </a:extLst>
              </p:cNvPr>
              <p:cNvSpPr/>
              <p:nvPr/>
            </p:nvSpPr>
            <p:spPr>
              <a:xfrm>
                <a:off x="13967781" y="5098028"/>
                <a:ext cx="2160000"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1A3253"/>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290" name="TextBox 10">
                <a:extLst>
                  <a:ext uri="{FF2B5EF4-FFF2-40B4-BE49-F238E27FC236}">
                    <a16:creationId xmlns="" xmlns:a16="http://schemas.microsoft.com/office/drawing/2014/main" id="{A3690E4F-E05F-474E-8056-35D3A0EF61FC}"/>
                  </a:ext>
                </a:extLst>
              </p:cNvPr>
              <p:cNvSpPr txBox="1"/>
              <p:nvPr/>
            </p:nvSpPr>
            <p:spPr>
              <a:xfrm>
                <a:off x="13820923" y="5393703"/>
                <a:ext cx="2409744" cy="461665"/>
              </a:xfrm>
              <a:prstGeom prst="rect">
                <a:avLst/>
              </a:prstGeom>
              <a:noFill/>
            </p:spPr>
            <p:txBody>
              <a:bodyPr wrap="square" rtlCol="0">
                <a:spAutoFit/>
              </a:bodyPr>
              <a:lstStyle/>
              <a:p>
                <a:pPr algn="ctr"/>
                <a:r>
                  <a:rPr lang="en-US" altLang="ko-KR" sz="2400" b="1" dirty="0">
                    <a:solidFill>
                      <a:schemeClr val="tx1">
                        <a:lumMod val="65000"/>
                        <a:lumOff val="35000"/>
                      </a:schemeClr>
                    </a:solidFill>
                    <a:latin typeface="微軟正黑體" panose="020B0604030504040204" pitchFamily="34" charset="-120"/>
                    <a:ea typeface="微軟正黑體" panose="020B0604030504040204" pitchFamily="34" charset="-120"/>
                    <a:cs typeface="Arial" pitchFamily="34" charset="0"/>
                  </a:rPr>
                  <a:t>113.12.27</a:t>
                </a:r>
                <a:endParaRPr lang="ko-KR" altLang="en-US" sz="2400" b="1" dirty="0">
                  <a:solidFill>
                    <a:schemeClr val="tx1">
                      <a:lumMod val="65000"/>
                      <a:lumOff val="35000"/>
                    </a:schemeClr>
                  </a:solidFill>
                  <a:latin typeface="微軟正黑體" panose="020B0604030504040204" pitchFamily="34" charset="-120"/>
                  <a:cs typeface="Arial" pitchFamily="34" charset="0"/>
                </a:endParaRPr>
              </a:p>
            </p:txBody>
          </p:sp>
          <p:sp>
            <p:nvSpPr>
              <p:cNvPr id="291" name="TextBox 12">
                <a:extLst>
                  <a:ext uri="{FF2B5EF4-FFF2-40B4-BE49-F238E27FC236}">
                    <a16:creationId xmlns="" xmlns:a16="http://schemas.microsoft.com/office/drawing/2014/main" id="{EA003B43-0A77-4506-A39F-900E745CDE79}"/>
                  </a:ext>
                </a:extLst>
              </p:cNvPr>
              <p:cNvSpPr txBox="1"/>
              <p:nvPr/>
            </p:nvSpPr>
            <p:spPr>
              <a:xfrm>
                <a:off x="13932855" y="6341819"/>
                <a:ext cx="2172939" cy="2092881"/>
              </a:xfrm>
              <a:prstGeom prst="rect">
                <a:avLst/>
              </a:prstGeom>
              <a:noFill/>
            </p:spPr>
            <p:txBody>
              <a:bodyPr wrap="square" rtlCol="0">
                <a:spAutoFit/>
              </a:bodyPr>
              <a:lstStyle/>
              <a:p>
                <a:pPr>
                  <a:spcBef>
                    <a:spcPts val="1200"/>
                  </a:spcBef>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113.12.27</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立法院三讀通過公益揭弊者保護法。</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a:spcBef>
                    <a:spcPts val="1200"/>
                  </a:spcBef>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114.01.22</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總統令公布，公布後</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6</a:t>
                </a: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個月施行。</a:t>
                </a:r>
              </a:p>
            </p:txBody>
          </p:sp>
          <p:sp>
            <p:nvSpPr>
              <p:cNvPr id="292" name="TextBox 13">
                <a:extLst>
                  <a:ext uri="{FF2B5EF4-FFF2-40B4-BE49-F238E27FC236}">
                    <a16:creationId xmlns="" xmlns:a16="http://schemas.microsoft.com/office/drawing/2014/main" id="{56B85778-BEC9-4445-99D7-2FD776A6DE21}"/>
                  </a:ext>
                </a:extLst>
              </p:cNvPr>
              <p:cNvSpPr txBox="1"/>
              <p:nvPr/>
            </p:nvSpPr>
            <p:spPr>
              <a:xfrm>
                <a:off x="14004185" y="5855368"/>
                <a:ext cx="2101609" cy="461665"/>
              </a:xfrm>
              <a:prstGeom prst="rect">
                <a:avLst/>
              </a:prstGeom>
              <a:noFill/>
            </p:spPr>
            <p:txBody>
              <a:bodyPr wrap="square" rtlCol="0">
                <a:spAutoFit/>
              </a:bodyPr>
              <a:lstStyle/>
              <a:p>
                <a:pPr algn="ct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三讀通過</a:t>
                </a:r>
                <a:endParaRPr lang="ko-KR" altLang="en-US" sz="2400" b="1" dirty="0">
                  <a:solidFill>
                    <a:schemeClr val="tx1">
                      <a:lumMod val="75000"/>
                      <a:lumOff val="25000"/>
                    </a:schemeClr>
                  </a:solidFill>
                  <a:latin typeface="微軟正黑體" panose="020B0604030504040204" pitchFamily="34" charset="-120"/>
                  <a:cs typeface="Arial" pitchFamily="34" charset="0"/>
                </a:endParaRPr>
              </a:p>
            </p:txBody>
          </p:sp>
          <p:sp>
            <p:nvSpPr>
              <p:cNvPr id="293" name="等腰三角形 292">
                <a:extLst>
                  <a:ext uri="{FF2B5EF4-FFF2-40B4-BE49-F238E27FC236}">
                    <a16:creationId xmlns="" xmlns:a16="http://schemas.microsoft.com/office/drawing/2014/main" id="{05F328E0-1D89-481C-BE95-EDFD4DF90AC8}"/>
                  </a:ext>
                </a:extLst>
              </p:cNvPr>
              <p:cNvSpPr>
                <a:spLocks noChangeAspect="1"/>
              </p:cNvSpPr>
              <p:nvPr/>
            </p:nvSpPr>
            <p:spPr>
              <a:xfrm>
                <a:off x="13748810" y="6431333"/>
                <a:ext cx="216000" cy="207528"/>
              </a:xfrm>
              <a:prstGeom prst="triangle">
                <a:avLst/>
              </a:prstGeom>
              <a:solidFill>
                <a:srgbClr val="1A325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94" name="等腰三角形 293">
                <a:extLst>
                  <a:ext uri="{FF2B5EF4-FFF2-40B4-BE49-F238E27FC236}">
                    <a16:creationId xmlns="" xmlns:a16="http://schemas.microsoft.com/office/drawing/2014/main" id="{05F328E0-1D89-481C-BE95-EDFD4DF90AC8}"/>
                  </a:ext>
                </a:extLst>
              </p:cNvPr>
              <p:cNvSpPr>
                <a:spLocks noChangeAspect="1"/>
              </p:cNvSpPr>
              <p:nvPr/>
            </p:nvSpPr>
            <p:spPr>
              <a:xfrm>
                <a:off x="13748810" y="7467998"/>
                <a:ext cx="216000" cy="207528"/>
              </a:xfrm>
              <a:prstGeom prst="triangle">
                <a:avLst/>
              </a:prstGeom>
              <a:solidFill>
                <a:srgbClr val="1A325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spTree>
    <p:extLst>
      <p:ext uri="{BB962C8B-B14F-4D97-AF65-F5344CB8AC3E}">
        <p14:creationId xmlns:p14="http://schemas.microsoft.com/office/powerpoint/2010/main" val="578873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9672059" cy="974626"/>
            <a:chOff x="228600" y="110926"/>
            <a:chExt cx="9672059"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1" y="110926"/>
              <a:ext cx="7904538" cy="974626"/>
            </a:xfrm>
            <a:prstGeom prst="rect">
              <a:avLst/>
            </a:prstGeom>
          </p:spPr>
          <p:txBody>
            <a:bodyPr wrap="square" lIns="0" tIns="0" rIns="0" bIns="0" rtlCol="0" anchor="t">
              <a:spAutoFit/>
            </a:bodyPr>
            <a:lstStyle/>
            <a:p>
              <a:pPr lvl="0">
                <a:lnSpc>
                  <a:spcPts val="7619"/>
                </a:lnSpc>
                <a:defRPr/>
              </a:pPr>
              <a:r>
                <a:rPr kumimoji="0" lang="zh-TW" altLang="en-US" sz="5999" b="1" i="0" u="none" strike="noStrike" kern="1200" cap="none" spc="0" normalizeH="0" baseline="0" noProof="0" dirty="0">
                  <a:ln>
                    <a:noFill/>
                  </a:ln>
                  <a:solidFill>
                    <a:srgbClr val="0E2F5F"/>
                  </a:solidFill>
                  <a:effectLst/>
                  <a:uLnTx/>
                  <a:uFillTx/>
                  <a:latin typeface="Akzidenz-Grotesk Heavy"/>
                  <a:ea typeface="Akzidenz-Grotesk Heavy"/>
                  <a:cs typeface="Akzidenz-Grotesk Heavy"/>
                  <a:sym typeface="Akzidenz-Grotesk Heavy"/>
                </a:rPr>
                <a:t>身分保密 </a:t>
              </a:r>
              <a:r>
                <a:rPr lang="en-US" altLang="zh-TW" sz="4400"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15</a:t>
              </a:r>
              <a:r>
                <a:rPr kumimoji="0" lang="zh-TW" alt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16)</a:t>
              </a:r>
              <a:endParaRPr kumimoji="0" 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sp>
        <p:nvSpPr>
          <p:cNvPr id="112" name="AutoShape 11"/>
          <p:cNvSpPr/>
          <p:nvPr/>
        </p:nvSpPr>
        <p:spPr>
          <a:xfrm>
            <a:off x="1604856" y="6699577"/>
            <a:ext cx="15235344" cy="0"/>
          </a:xfrm>
          <a:prstGeom prst="line">
            <a:avLst/>
          </a:prstGeom>
          <a:ln>
            <a:solidFill>
              <a:srgbClr val="91B8E8"/>
            </a:solidFill>
            <a:headEnd type="none" w="sm" len="sm"/>
            <a:tailEnd type="none" w="sm" len="sm"/>
          </a:ln>
        </p:spPr>
        <p:style>
          <a:lnRef idx="1">
            <a:schemeClr val="accent5"/>
          </a:lnRef>
          <a:fillRef idx="0">
            <a:schemeClr val="accent5"/>
          </a:fillRef>
          <a:effectRef idx="0">
            <a:schemeClr val="accent5"/>
          </a:effectRef>
          <a:fontRef idx="minor">
            <a:schemeClr val="tx1"/>
          </a:fontRef>
        </p:style>
      </p:sp>
      <p:grpSp>
        <p:nvGrpSpPr>
          <p:cNvPr id="5" name="群組 4"/>
          <p:cNvGrpSpPr/>
          <p:nvPr/>
        </p:nvGrpSpPr>
        <p:grpSpPr>
          <a:xfrm>
            <a:off x="444462" y="6972300"/>
            <a:ext cx="17476943" cy="3204412"/>
            <a:chOff x="444462" y="6972300"/>
            <a:chExt cx="17476943" cy="3204412"/>
          </a:xfrm>
        </p:grpSpPr>
        <p:sp>
          <p:nvSpPr>
            <p:cNvPr id="99" name="矩形 98"/>
            <p:cNvSpPr/>
            <p:nvPr/>
          </p:nvSpPr>
          <p:spPr>
            <a:xfrm>
              <a:off x="1791517" y="7118156"/>
              <a:ext cx="16115483" cy="954107"/>
            </a:xfrm>
            <a:prstGeom prst="rect">
              <a:avLst/>
            </a:prstGeom>
          </p:spPr>
          <p:txBody>
            <a:bodyPr wrap="square">
              <a:spAutoFit/>
            </a:bodyPr>
            <a:lstStyle/>
            <a:p>
              <a:pPr marL="1776413" marR="0" lvl="0" indent="-1776413"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個資保密：揭弊者可請求使用代號製作筆錄或文書，遮隱個人資訊，必要時簽名可用指印或代號代替；並應製作真實姓名對照表，密封附卷。</a:t>
              </a:r>
            </a:p>
          </p:txBody>
        </p:sp>
        <p:sp>
          <p:nvSpPr>
            <p:cNvPr id="100" name="等腰三角形 99">
              <a:extLst>
                <a:ext uri="{FF2B5EF4-FFF2-40B4-BE49-F238E27FC236}">
                  <a16:creationId xmlns="" xmlns:a16="http://schemas.microsoft.com/office/drawing/2014/main" id="{05F328E0-1D89-481C-BE95-EDFD4DF90AC8}"/>
                </a:ext>
              </a:extLst>
            </p:cNvPr>
            <p:cNvSpPr>
              <a:spLocks noChangeAspect="1"/>
            </p:cNvSpPr>
            <p:nvPr/>
          </p:nvSpPr>
          <p:spPr>
            <a:xfrm>
              <a:off x="1357037" y="7143717"/>
              <a:ext cx="360000"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41B8D5"/>
                </a:solidFill>
                <a:effectLst/>
                <a:uLnTx/>
                <a:uFillTx/>
                <a:latin typeface="Arial Unicode MS"/>
                <a:ea typeface="黑体"/>
                <a:cs typeface="+mn-cs"/>
              </a:endParaRPr>
            </a:p>
          </p:txBody>
        </p:sp>
        <p:sp>
          <p:nvSpPr>
            <p:cNvPr id="43" name="矩形 42"/>
            <p:cNvSpPr/>
            <p:nvPr/>
          </p:nvSpPr>
          <p:spPr>
            <a:xfrm>
              <a:off x="1805922" y="8107829"/>
              <a:ext cx="16115483" cy="523220"/>
            </a:xfrm>
            <a:prstGeom prst="rect">
              <a:avLst/>
            </a:prstGeom>
          </p:spPr>
          <p:txBody>
            <a:bodyPr wrap="square">
              <a:spAutoFit/>
            </a:bodyPr>
            <a:lstStyle/>
            <a:p>
              <a:pPr marL="2514600" marR="0" lvl="0" indent="-251460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限制閱覽：除法律另有規定，不得提供偵查、審判機關以外機關</a:t>
              </a:r>
              <a:r>
                <a:rPr kumimoji="0" lang="en-US" altLang="zh-TW" sz="28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構</a:t>
              </a:r>
              <a:r>
                <a:rPr kumimoji="0" lang="en-US" altLang="zh-TW" sz="28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、法人或團體、個人。</a:t>
              </a:r>
            </a:p>
          </p:txBody>
        </p:sp>
        <p:sp>
          <p:nvSpPr>
            <p:cNvPr id="44" name="等腰三角形 43">
              <a:extLst>
                <a:ext uri="{FF2B5EF4-FFF2-40B4-BE49-F238E27FC236}">
                  <a16:creationId xmlns="" xmlns:a16="http://schemas.microsoft.com/office/drawing/2014/main" id="{05F328E0-1D89-481C-BE95-EDFD4DF90AC8}"/>
                </a:ext>
              </a:extLst>
            </p:cNvPr>
            <p:cNvSpPr>
              <a:spLocks noChangeAspect="1"/>
            </p:cNvSpPr>
            <p:nvPr/>
          </p:nvSpPr>
          <p:spPr>
            <a:xfrm>
              <a:off x="1371442" y="8133390"/>
              <a:ext cx="360000"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41B8D5"/>
                </a:solidFill>
                <a:effectLst/>
                <a:uLnTx/>
                <a:uFillTx/>
                <a:latin typeface="Arial Unicode MS"/>
                <a:ea typeface="黑体"/>
                <a:cs typeface="+mn-cs"/>
              </a:endParaRPr>
            </a:p>
          </p:txBody>
        </p:sp>
        <p:sp>
          <p:nvSpPr>
            <p:cNvPr id="45" name="矩形 44"/>
            <p:cNvSpPr/>
            <p:nvPr/>
          </p:nvSpPr>
          <p:spPr>
            <a:xfrm>
              <a:off x="1805922" y="8869833"/>
              <a:ext cx="16115483" cy="523220"/>
            </a:xfrm>
            <a:prstGeom prst="rect">
              <a:avLst/>
            </a:prstGeom>
          </p:spPr>
          <p:txBody>
            <a:bodyPr wrap="square">
              <a:spAutoFit/>
            </a:bodyPr>
            <a:lstStyle/>
            <a:p>
              <a:pPr marL="2514600" marR="0" lvl="0" indent="-251460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適當隔離：揭弊者可要求蒙面、變聲、變像、視訊傳送或其他隔離方式進行詢問或對質。</a:t>
              </a:r>
            </a:p>
          </p:txBody>
        </p:sp>
        <p:sp>
          <p:nvSpPr>
            <p:cNvPr id="46" name="等腰三角形 45">
              <a:extLst>
                <a:ext uri="{FF2B5EF4-FFF2-40B4-BE49-F238E27FC236}">
                  <a16:creationId xmlns="" xmlns:a16="http://schemas.microsoft.com/office/drawing/2014/main" id="{05F328E0-1D89-481C-BE95-EDFD4DF90AC8}"/>
                </a:ext>
              </a:extLst>
            </p:cNvPr>
            <p:cNvSpPr>
              <a:spLocks noChangeAspect="1"/>
            </p:cNvSpPr>
            <p:nvPr/>
          </p:nvSpPr>
          <p:spPr>
            <a:xfrm>
              <a:off x="1371442" y="8895394"/>
              <a:ext cx="360000"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41B8D5"/>
                </a:solidFill>
                <a:effectLst/>
                <a:uLnTx/>
                <a:uFillTx/>
                <a:latin typeface="Arial Unicode MS"/>
                <a:ea typeface="黑体"/>
                <a:cs typeface="+mn-cs"/>
              </a:endParaRPr>
            </a:p>
          </p:txBody>
        </p:sp>
        <p:sp>
          <p:nvSpPr>
            <p:cNvPr id="47" name="矩形 46"/>
            <p:cNvSpPr/>
            <p:nvPr/>
          </p:nvSpPr>
          <p:spPr>
            <a:xfrm>
              <a:off x="1805922" y="9591854"/>
              <a:ext cx="16115483" cy="523220"/>
            </a:xfrm>
            <a:prstGeom prst="rect">
              <a:avLst/>
            </a:prstGeom>
          </p:spPr>
          <p:txBody>
            <a:bodyPr wrap="square">
              <a:spAutoFit/>
            </a:bodyPr>
            <a:lstStyle/>
            <a:p>
              <a:pPr marL="2514600" lvl="0" indent="-2514600">
                <a:defRPr/>
              </a:pPr>
              <a:r>
                <a:rPr kumimoji="0" lang="zh-TW" altLang="en-US" sz="2800" b="0"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ileron Ultra-Bold"/>
                </a:rPr>
                <a:t>得放棄</a:t>
              </a:r>
              <a:r>
                <a:rPr lang="zh-TW" altLang="en-US" sz="2800" dirty="0">
                  <a:solidFill>
                    <a:srgbClr val="0E2F5F"/>
                  </a:solidFill>
                  <a:latin typeface="微軟正黑體" panose="020B0604030504040204" pitchFamily="34" charset="-120"/>
                  <a:ea typeface="微軟正黑體" panose="020B0604030504040204" pitchFamily="34" charset="-120"/>
                  <a:cs typeface="Aileron Ultra-Bold"/>
                </a:rPr>
                <a:t>之：揭弊者可選擇放棄前述保密措施。</a:t>
              </a:r>
            </a:p>
          </p:txBody>
        </p:sp>
        <p:sp>
          <p:nvSpPr>
            <p:cNvPr id="48" name="等腰三角形 47">
              <a:extLst>
                <a:ext uri="{FF2B5EF4-FFF2-40B4-BE49-F238E27FC236}">
                  <a16:creationId xmlns="" xmlns:a16="http://schemas.microsoft.com/office/drawing/2014/main" id="{05F328E0-1D89-481C-BE95-EDFD4DF90AC8}"/>
                </a:ext>
              </a:extLst>
            </p:cNvPr>
            <p:cNvSpPr>
              <a:spLocks noChangeAspect="1"/>
            </p:cNvSpPr>
            <p:nvPr/>
          </p:nvSpPr>
          <p:spPr>
            <a:xfrm>
              <a:off x="1371442" y="9617415"/>
              <a:ext cx="360000"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41B8D5"/>
                </a:solidFill>
                <a:effectLst/>
                <a:uLnTx/>
                <a:uFillTx/>
                <a:latin typeface="Arial Unicode MS"/>
                <a:ea typeface="黑体"/>
                <a:cs typeface="+mn-cs"/>
              </a:endParaRPr>
            </a:p>
          </p:txBody>
        </p:sp>
        <p:grpSp>
          <p:nvGrpSpPr>
            <p:cNvPr id="11" name="群組 10"/>
            <p:cNvGrpSpPr/>
            <p:nvPr/>
          </p:nvGrpSpPr>
          <p:grpSpPr>
            <a:xfrm>
              <a:off x="444462" y="6972300"/>
              <a:ext cx="700260" cy="3204412"/>
              <a:chOff x="444462" y="6972300"/>
              <a:chExt cx="700260" cy="3204412"/>
            </a:xfrm>
          </p:grpSpPr>
          <p:grpSp>
            <p:nvGrpSpPr>
              <p:cNvPr id="92" name="群組 91"/>
              <p:cNvGrpSpPr/>
              <p:nvPr/>
            </p:nvGrpSpPr>
            <p:grpSpPr>
              <a:xfrm>
                <a:off x="444462" y="6972300"/>
                <a:ext cx="665701" cy="3204412"/>
                <a:chOff x="170345" y="2765689"/>
                <a:chExt cx="665701" cy="3204412"/>
              </a:xfrm>
              <a:solidFill>
                <a:srgbClr val="41B8D5"/>
              </a:solidFill>
            </p:grpSpPr>
            <p:sp>
              <p:nvSpPr>
                <p:cNvPr id="93" name="Freeform 9"/>
                <p:cNvSpPr/>
                <p:nvPr/>
              </p:nvSpPr>
              <p:spPr>
                <a:xfrm rot="5400000">
                  <a:off x="-1099010" y="4035044"/>
                  <a:ext cx="3204412"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grpFill/>
              </p:spPr>
            </p:sp>
            <p:sp>
              <p:nvSpPr>
                <p:cNvPr id="94" name="文字方塊 93"/>
                <p:cNvSpPr txBox="1"/>
                <p:nvPr/>
              </p:nvSpPr>
              <p:spPr>
                <a:xfrm>
                  <a:off x="195420" y="3108220"/>
                  <a:ext cx="615553" cy="2246769"/>
                </a:xfrm>
                <a:prstGeom prst="rect">
                  <a:avLst/>
                </a:prstGeom>
                <a:grp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身分保密措施</a:t>
                  </a:r>
                  <a:endParaRPr kumimoji="0" lang="en-US" altLang="zh-TW" sz="2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endParaRPr>
                </a:p>
              </p:txBody>
            </p:sp>
          </p:grpSp>
          <p:sp>
            <p:nvSpPr>
              <p:cNvPr id="7" name="文字方塊 6"/>
              <p:cNvSpPr txBox="1"/>
              <p:nvPr/>
            </p:nvSpPr>
            <p:spPr>
              <a:xfrm>
                <a:off x="469537" y="9573085"/>
                <a:ext cx="675185" cy="338554"/>
              </a:xfrm>
              <a:prstGeom prst="rect">
                <a:avLst/>
              </a:prstGeom>
              <a:noFill/>
            </p:spPr>
            <p:txBody>
              <a:bodyPr wrap="none" rtlCol="0">
                <a:spAutoFit/>
              </a:bodyPr>
              <a:lstStyle/>
              <a:p>
                <a:pPr algn="ctr"/>
                <a:r>
                  <a:rPr lang="en-US" altLang="zh-TW" sz="1600" b="1" dirty="0">
                    <a:solidFill>
                      <a:schemeClr val="bg1"/>
                    </a:solidFill>
                    <a:latin typeface="微軟正黑體" panose="020B0604030504040204" pitchFamily="34" charset="-120"/>
                    <a:ea typeface="微軟正黑體" panose="020B0604030504040204" pitchFamily="34" charset="-120"/>
                  </a:rPr>
                  <a:t>(</a:t>
                </a:r>
                <a:r>
                  <a:rPr lang="en-US" altLang="zh-TW" sz="1600" b="1" dirty="0">
                    <a:solidFill>
                      <a:schemeClr val="bg1"/>
                    </a:solidFill>
                    <a:latin typeface="微軟正黑體" panose="020B0604030504040204" pitchFamily="34" charset="-120"/>
                    <a:ea typeface="微軟正黑體" panose="020B0604030504040204" pitchFamily="34" charset="-120"/>
                    <a:cs typeface="Akzidenz-Grotesk Heavy"/>
                    <a:sym typeface="Akzidenz-Grotesk Heavy"/>
                  </a:rPr>
                  <a:t>§</a:t>
                </a:r>
                <a:r>
                  <a:rPr lang="en-US" altLang="zh-TW" sz="1600" b="1" dirty="0">
                    <a:solidFill>
                      <a:schemeClr val="bg1"/>
                    </a:solidFill>
                    <a:latin typeface="微軟正黑體" panose="020B0604030504040204" pitchFamily="34" charset="-120"/>
                    <a:ea typeface="微軟正黑體" panose="020B0604030504040204" pitchFamily="34" charset="-120"/>
                  </a:rPr>
                  <a:t>16)</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grpSp>
      </p:grpSp>
      <p:grpSp>
        <p:nvGrpSpPr>
          <p:cNvPr id="12" name="群組 11"/>
          <p:cNvGrpSpPr/>
          <p:nvPr/>
        </p:nvGrpSpPr>
        <p:grpSpPr>
          <a:xfrm>
            <a:off x="401065" y="1686332"/>
            <a:ext cx="17353536" cy="4576701"/>
            <a:chOff x="401065" y="1686332"/>
            <a:chExt cx="17353536" cy="4576701"/>
          </a:xfrm>
        </p:grpSpPr>
        <p:grpSp>
          <p:nvGrpSpPr>
            <p:cNvPr id="10" name="群組 9"/>
            <p:cNvGrpSpPr/>
            <p:nvPr/>
          </p:nvGrpSpPr>
          <p:grpSpPr>
            <a:xfrm>
              <a:off x="401065" y="1837758"/>
              <a:ext cx="675185" cy="4425275"/>
              <a:chOff x="401065" y="1837758"/>
              <a:chExt cx="675185" cy="4425275"/>
            </a:xfrm>
          </p:grpSpPr>
          <p:grpSp>
            <p:nvGrpSpPr>
              <p:cNvPr id="31" name="群組 30"/>
              <p:cNvGrpSpPr/>
              <p:nvPr/>
            </p:nvGrpSpPr>
            <p:grpSpPr>
              <a:xfrm>
                <a:off x="405807" y="1837758"/>
                <a:ext cx="665701" cy="4425275"/>
                <a:chOff x="170345" y="2296518"/>
                <a:chExt cx="665701" cy="4425275"/>
              </a:xfrm>
            </p:grpSpPr>
            <p:sp>
              <p:nvSpPr>
                <p:cNvPr id="83" name="Freeform 9"/>
                <p:cNvSpPr/>
                <p:nvPr/>
              </p:nvSpPr>
              <p:spPr>
                <a:xfrm rot="5400000">
                  <a:off x="-1709442" y="4176305"/>
                  <a:ext cx="4425275"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84" name="文字方塊 83"/>
                <p:cNvSpPr txBox="1"/>
                <p:nvPr/>
              </p:nvSpPr>
              <p:spPr>
                <a:xfrm>
                  <a:off x="195420" y="3627017"/>
                  <a:ext cx="615553" cy="152862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保密義務</a:t>
                  </a:r>
                  <a:endParaRPr kumimoji="0" lang="en-US" altLang="zh-TW"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sp>
            <p:nvSpPr>
              <p:cNvPr id="49" name="文字方塊 48"/>
              <p:cNvSpPr txBox="1"/>
              <p:nvPr/>
            </p:nvSpPr>
            <p:spPr>
              <a:xfrm>
                <a:off x="401065" y="4734313"/>
                <a:ext cx="675185" cy="338554"/>
              </a:xfrm>
              <a:prstGeom prst="rect">
                <a:avLst/>
              </a:prstGeom>
              <a:noFill/>
            </p:spPr>
            <p:txBody>
              <a:bodyPr wrap="none" rtlCol="0">
                <a:spAutoFit/>
              </a:bodyPr>
              <a:lstStyle/>
              <a:p>
                <a:pPr algn="ctr"/>
                <a:r>
                  <a:rPr lang="en-US" altLang="zh-TW" sz="1600" b="1" dirty="0">
                    <a:solidFill>
                      <a:schemeClr val="bg1"/>
                    </a:solidFill>
                    <a:latin typeface="微軟正黑體" panose="020B0604030504040204" pitchFamily="34" charset="-120"/>
                    <a:ea typeface="微軟正黑體" panose="020B0604030504040204" pitchFamily="34" charset="-120"/>
                  </a:rPr>
                  <a:t>(</a:t>
                </a:r>
                <a:r>
                  <a:rPr lang="en-US" altLang="zh-TW" sz="1600" b="1" dirty="0">
                    <a:solidFill>
                      <a:schemeClr val="bg1"/>
                    </a:solidFill>
                    <a:latin typeface="微軟正黑體" panose="020B0604030504040204" pitchFamily="34" charset="-120"/>
                    <a:ea typeface="微軟正黑體" panose="020B0604030504040204" pitchFamily="34" charset="-120"/>
                    <a:cs typeface="Akzidenz-Grotesk Heavy"/>
                    <a:sym typeface="Akzidenz-Grotesk Heavy"/>
                  </a:rPr>
                  <a:t>§</a:t>
                </a:r>
                <a:r>
                  <a:rPr lang="en-US" altLang="zh-TW" sz="1600" b="1" dirty="0">
                    <a:solidFill>
                      <a:schemeClr val="bg1"/>
                    </a:solidFill>
                    <a:latin typeface="微軟正黑體" panose="020B0604030504040204" pitchFamily="34" charset="-120"/>
                    <a:ea typeface="微軟正黑體" panose="020B0604030504040204" pitchFamily="34" charset="-120"/>
                    <a:sym typeface="Akzidenz-Grotesk Heavy"/>
                  </a:rPr>
                  <a:t>15</a:t>
                </a:r>
                <a:r>
                  <a:rPr lang="en-US"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grpSp>
        <p:grpSp>
          <p:nvGrpSpPr>
            <p:cNvPr id="9" name="群組 8"/>
            <p:cNvGrpSpPr/>
            <p:nvPr/>
          </p:nvGrpSpPr>
          <p:grpSpPr>
            <a:xfrm>
              <a:off x="1606294" y="1686332"/>
              <a:ext cx="16148307" cy="954107"/>
              <a:chOff x="1606294" y="1530703"/>
              <a:chExt cx="16148307" cy="954107"/>
            </a:xfrm>
          </p:grpSpPr>
          <p:sp>
            <p:nvSpPr>
              <p:cNvPr id="50" name="矩形 49"/>
              <p:cNvSpPr/>
              <p:nvPr/>
            </p:nvSpPr>
            <p:spPr>
              <a:xfrm>
                <a:off x="2314499" y="1530703"/>
                <a:ext cx="15440102" cy="954107"/>
              </a:xfrm>
              <a:prstGeom prst="rect">
                <a:avLst/>
              </a:prstGeom>
            </p:spPr>
            <p:txBody>
              <a:bodyPr wrap="square">
                <a:spAutoFit/>
              </a:bodyPr>
              <a:lstStyle/>
              <a:p>
                <a:pPr algn="just" defTabSz="1371600">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受理揭弊之機關及其承辦調查、稽查人員、執法人員或其他依法執行該相當職務、業務之人，對於揭弊者身分應予保密，非經揭弊者本人同意，不得無故洩漏於被揭弊對象或他人。</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51" name="Freeform 9"/>
              <p:cNvSpPr/>
              <p:nvPr/>
            </p:nvSpPr>
            <p:spPr>
              <a:xfrm rot="5400000">
                <a:off x="1600567" y="1576060"/>
                <a:ext cx="510937" cy="499484"/>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grpSp>
      <p:grpSp>
        <p:nvGrpSpPr>
          <p:cNvPr id="14" name="群組 13"/>
          <p:cNvGrpSpPr/>
          <p:nvPr/>
        </p:nvGrpSpPr>
        <p:grpSpPr>
          <a:xfrm>
            <a:off x="1604856" y="3105467"/>
            <a:ext cx="16149745" cy="3459898"/>
            <a:chOff x="1604856" y="3105467"/>
            <a:chExt cx="16149745" cy="3459898"/>
          </a:xfrm>
        </p:grpSpPr>
        <p:grpSp>
          <p:nvGrpSpPr>
            <p:cNvPr id="13" name="群組 12"/>
            <p:cNvGrpSpPr/>
            <p:nvPr/>
          </p:nvGrpSpPr>
          <p:grpSpPr>
            <a:xfrm>
              <a:off x="1604856" y="3105467"/>
              <a:ext cx="16149745" cy="3459898"/>
              <a:chOff x="1604856" y="3105467"/>
              <a:chExt cx="16149745" cy="3459898"/>
            </a:xfrm>
          </p:grpSpPr>
          <p:grpSp>
            <p:nvGrpSpPr>
              <p:cNvPr id="6" name="群組 5"/>
              <p:cNvGrpSpPr/>
              <p:nvPr/>
            </p:nvGrpSpPr>
            <p:grpSpPr>
              <a:xfrm>
                <a:off x="1604856" y="3839318"/>
                <a:ext cx="3126339" cy="2242239"/>
                <a:chOff x="7620000" y="2781300"/>
                <a:chExt cx="3126339" cy="2242239"/>
              </a:xfrm>
            </p:grpSpPr>
            <p:grpSp>
              <p:nvGrpSpPr>
                <p:cNvPr id="4" name="群組 3"/>
                <p:cNvGrpSpPr/>
                <p:nvPr/>
              </p:nvGrpSpPr>
              <p:grpSpPr>
                <a:xfrm>
                  <a:off x="7620000" y="2781300"/>
                  <a:ext cx="2606039" cy="1260000"/>
                  <a:chOff x="6705259" y="2704759"/>
                  <a:chExt cx="2606039" cy="1260000"/>
                </a:xfrm>
              </p:grpSpPr>
              <p:pic>
                <p:nvPicPr>
                  <p:cNvPr id="2" name="圖片 1"/>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05259" y="2704759"/>
                    <a:ext cx="1260000" cy="1260000"/>
                  </a:xfrm>
                  <a:prstGeom prst="rect">
                    <a:avLst/>
                  </a:prstGeom>
                </p:spPr>
              </p:pic>
              <p:pic>
                <p:nvPicPr>
                  <p:cNvPr id="3" name="圖片 2"/>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51298" y="2704759"/>
                    <a:ext cx="1260000" cy="1260000"/>
                  </a:xfrm>
                  <a:prstGeom prst="rect">
                    <a:avLst/>
                  </a:prstGeom>
                </p:spPr>
              </p:pic>
            </p:grpSp>
            <p:sp>
              <p:nvSpPr>
                <p:cNvPr id="26" name="TextBox 41">
                  <a:extLst>
                    <a:ext uri="{FF2B5EF4-FFF2-40B4-BE49-F238E27FC236}">
                      <a16:creationId xmlns="" xmlns:a16="http://schemas.microsoft.com/office/drawing/2014/main" id="{BE4DBAE4-D912-4B99-9CC7-F7DD91544E4B}"/>
                    </a:ext>
                  </a:extLst>
                </p:cNvPr>
                <p:cNvSpPr txBox="1"/>
                <p:nvPr/>
              </p:nvSpPr>
              <p:spPr>
                <a:xfrm>
                  <a:off x="7680639" y="4279746"/>
                  <a:ext cx="3065700" cy="743793"/>
                </a:xfrm>
                <a:prstGeom prst="rect">
                  <a:avLst/>
                </a:prstGeom>
              </p:spPr>
              <p:txBody>
                <a:bodyPr wrap="square" lIns="0" tIns="0" rIns="0" bIns="0" rtlCol="0" anchor="t">
                  <a:spAutoFit/>
                </a:bodyPr>
                <a:lstStyle/>
                <a:p>
                  <a:pPr marL="0" marR="0" lvl="0" indent="0" algn="l" defTabSz="914400" rtl="0" eaLnBrk="1" fontAlgn="auto" latinLnBrk="0" hangingPunct="1">
                    <a:lnSpc>
                      <a:spcPts val="2855"/>
                    </a:lnSpc>
                    <a:spcBef>
                      <a:spcPct val="0"/>
                    </a:spcBef>
                    <a:spcAft>
                      <a:spcPts val="0"/>
                    </a:spcAft>
                    <a:buClrTx/>
                    <a:buSzTx/>
                    <a:buFontTx/>
                    <a:buNone/>
                    <a:tabLst/>
                    <a:defRPr/>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受理揭弊機關及</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a:p>
                  <a:pPr marL="0" marR="0" lvl="0" indent="0" algn="l" defTabSz="914400" rtl="0" eaLnBrk="1" fontAlgn="auto" latinLnBrk="0" hangingPunct="1">
                    <a:lnSpc>
                      <a:spcPts val="2855"/>
                    </a:lnSpc>
                    <a:spcBef>
                      <a:spcPct val="0"/>
                    </a:spcBef>
                    <a:spcAft>
                      <a:spcPts val="0"/>
                    </a:spcAft>
                    <a:buClrTx/>
                    <a:buSzTx/>
                    <a:buFontTx/>
                    <a:buNone/>
                    <a:tabLst/>
                    <a:defRPr/>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其承辦調查人員</a:t>
                  </a:r>
                  <a:endParaRPr 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pic>
            <p:nvPicPr>
              <p:cNvPr id="29" name="圖片 28"/>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71206" y="4114066"/>
                <a:ext cx="1701143" cy="1701143"/>
              </a:xfrm>
              <a:prstGeom prst="rect">
                <a:avLst/>
              </a:prstGeom>
            </p:spPr>
          </p:pic>
          <p:sp>
            <p:nvSpPr>
              <p:cNvPr id="40" name="向右箭號 39"/>
              <p:cNvSpPr/>
              <p:nvPr/>
            </p:nvSpPr>
            <p:spPr>
              <a:xfrm>
                <a:off x="4528691" y="4243517"/>
                <a:ext cx="3424719" cy="1432426"/>
              </a:xfrm>
              <a:prstGeom prst="rightArrow">
                <a:avLst>
                  <a:gd name="adj1" fmla="val 50000"/>
                  <a:gd name="adj2" fmla="val 71099"/>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洩漏揭弊者身分</a:t>
                </a:r>
              </a:p>
            </p:txBody>
          </p:sp>
          <p:cxnSp>
            <p:nvCxnSpPr>
              <p:cNvPr id="42" name="Straight Connector 15">
                <a:extLst>
                  <a:ext uri="{FF2B5EF4-FFF2-40B4-BE49-F238E27FC236}">
                    <a16:creationId xmlns="" xmlns:a16="http://schemas.microsoft.com/office/drawing/2014/main" id="{EBECBF2F-C007-42B1-BB09-7A95EF1C1335}"/>
                  </a:ext>
                </a:extLst>
              </p:cNvPr>
              <p:cNvCxnSpPr>
                <a:cxnSpLocks/>
              </p:cNvCxnSpPr>
              <p:nvPr/>
            </p:nvCxnSpPr>
            <p:spPr>
              <a:xfrm>
                <a:off x="11378964" y="4957765"/>
                <a:ext cx="4572000" cy="0"/>
              </a:xfrm>
              <a:prstGeom prst="line">
                <a:avLst/>
              </a:prstGeom>
              <a:noFill/>
              <a:ln w="38100" cap="flat" cmpd="sng" algn="ctr">
                <a:solidFill>
                  <a:schemeClr val="bg1">
                    <a:lumMod val="75000"/>
                  </a:schemeClr>
                </a:solidFill>
                <a:prstDash val="dash"/>
                <a:miter lim="800000"/>
              </a:ln>
              <a:effectLst/>
            </p:spPr>
          </p:cxnSp>
          <p:sp>
            <p:nvSpPr>
              <p:cNvPr id="52" name="矩形 51"/>
              <p:cNvSpPr/>
              <p:nvPr/>
            </p:nvSpPr>
            <p:spPr>
              <a:xfrm>
                <a:off x="11811000" y="3105467"/>
                <a:ext cx="5943601" cy="707886"/>
              </a:xfrm>
              <a:prstGeom prst="rect">
                <a:avLst/>
              </a:prstGeom>
            </p:spPr>
            <p:txBody>
              <a:bodyPr wrap="square">
                <a:spAutoFit/>
              </a:bodyPr>
              <a:lstStyle/>
              <a:p>
                <a:pPr lvl="0" algn="just">
                  <a:spcBef>
                    <a:spcPct val="0"/>
                  </a:spcBef>
                  <a:defRPr/>
                </a:pPr>
                <a:r>
                  <a:rPr kumimoji="0" lang="zh-TW" altLang="en-US"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無故</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洩漏揭弊者之身分者，處</a:t>
                </a:r>
                <a:r>
                  <a:rPr kumimoji="0" lang="en-US" altLang="zh-TW"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6</a:t>
                </a:r>
                <a:r>
                  <a:rPr kumimoji="0" lang="zh-TW" altLang="en-US"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月以上</a:t>
                </a:r>
                <a:r>
                  <a:rPr kumimoji="0" lang="en-US" altLang="zh-TW"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5</a:t>
                </a:r>
                <a:r>
                  <a:rPr kumimoji="0" lang="zh-TW" altLang="en-US"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年以下</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有期徒刑，得併科新臺幣</a:t>
                </a:r>
                <a:r>
                  <a:rPr kumimoji="0" lang="en-US" altLang="zh-TW"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30</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萬元以下罰金。</a:t>
                </a:r>
                <a:endParaRPr kumimoji="0" lang="en-US" altLang="zh-TW"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endParaRPr>
              </a:p>
            </p:txBody>
          </p:sp>
          <p:sp>
            <p:nvSpPr>
              <p:cNvPr id="56" name="矩形 55"/>
              <p:cNvSpPr/>
              <p:nvPr/>
            </p:nvSpPr>
            <p:spPr>
              <a:xfrm>
                <a:off x="11811000" y="5488191"/>
                <a:ext cx="5943601" cy="707886"/>
              </a:xfrm>
              <a:prstGeom prst="rect">
                <a:avLst/>
              </a:prstGeom>
            </p:spPr>
            <p:txBody>
              <a:bodyPr wrap="square">
                <a:spAutoFit/>
              </a:bodyPr>
              <a:lstStyle/>
              <a:p>
                <a:pPr lvl="0" algn="just">
                  <a:spcBef>
                    <a:spcPct val="0"/>
                  </a:spcBef>
                  <a:defRPr/>
                </a:pPr>
                <a:r>
                  <a:rPr kumimoji="0" lang="zh-TW" altLang="en-US"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無故</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洩漏揭弊者之身分者，處</a:t>
                </a:r>
                <a:r>
                  <a:rPr kumimoji="0" lang="en-US" altLang="zh-TW"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1</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年以下有期徒刑、拘役或科或併科新臺幣</a:t>
                </a:r>
                <a:r>
                  <a:rPr kumimoji="0" lang="en-US" altLang="zh-TW"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10</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萬元以下罰金。</a:t>
                </a:r>
                <a:endParaRPr kumimoji="0" lang="en-US" altLang="zh-TW"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endParaRPr>
              </a:p>
            </p:txBody>
          </p:sp>
          <p:sp>
            <p:nvSpPr>
              <p:cNvPr id="60" name="矩形 59"/>
              <p:cNvSpPr/>
              <p:nvPr/>
            </p:nvSpPr>
            <p:spPr>
              <a:xfrm>
                <a:off x="11811000" y="3895954"/>
                <a:ext cx="5943601" cy="707886"/>
              </a:xfrm>
              <a:prstGeom prst="rect">
                <a:avLst/>
              </a:prstGeom>
            </p:spPr>
            <p:txBody>
              <a:bodyPr wrap="square">
                <a:spAutoFit/>
              </a:bodyPr>
              <a:lstStyle/>
              <a:p>
                <a:pPr lvl="0" algn="just">
                  <a:spcBef>
                    <a:spcPct val="0"/>
                  </a:spcBef>
                  <a:defRPr/>
                </a:pPr>
                <a:r>
                  <a:rPr kumimoji="0" lang="zh-TW" altLang="en-US" sz="20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過失</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犯前項之罪者，處</a:t>
                </a:r>
                <a:r>
                  <a:rPr kumimoji="0" lang="en-US" altLang="zh-TW"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1</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年以下有期徒刑、拘役或科或併科新臺幣</a:t>
                </a:r>
                <a:r>
                  <a:rPr kumimoji="0" lang="en-US" altLang="zh-TW"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10</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萬元以下罰</a:t>
                </a:r>
                <a:r>
                  <a:rPr lang="zh-TW" altLang="en-US" sz="2000" dirty="0">
                    <a:solidFill>
                      <a:srgbClr val="3A577B"/>
                    </a:solidFill>
                    <a:latin typeface="微軟正黑體" panose="020B0604030504040204" pitchFamily="34" charset="-120"/>
                    <a:ea typeface="微軟正黑體" panose="020B0604030504040204" pitchFamily="34" charset="-120"/>
                  </a:rPr>
                  <a:t>金</a:t>
                </a:r>
                <a:r>
                  <a:rPr kumimoji="0" lang="zh-TW" altLang="en-US"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a:t>
                </a:r>
                <a:endParaRPr kumimoji="0" lang="en-US" altLang="zh-TW" sz="2000" b="0"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endParaRPr>
              </a:p>
            </p:txBody>
          </p:sp>
          <p:grpSp>
            <p:nvGrpSpPr>
              <p:cNvPr id="106" name="群組 105"/>
              <p:cNvGrpSpPr/>
              <p:nvPr/>
            </p:nvGrpSpPr>
            <p:grpSpPr>
              <a:xfrm>
                <a:off x="10451458" y="3132872"/>
                <a:ext cx="665701" cy="1564010"/>
                <a:chOff x="56232" y="2360842"/>
                <a:chExt cx="665701" cy="1564010"/>
              </a:xfrm>
            </p:grpSpPr>
            <p:sp>
              <p:nvSpPr>
                <p:cNvPr id="107" name="Freeform 9"/>
                <p:cNvSpPr/>
                <p:nvPr/>
              </p:nvSpPr>
              <p:spPr>
                <a:xfrm rot="5400000">
                  <a:off x="-392922" y="2809996"/>
                  <a:ext cx="1564010"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108" name="文字方塊 107"/>
                <p:cNvSpPr txBox="1"/>
                <p:nvPr/>
              </p:nvSpPr>
              <p:spPr>
                <a:xfrm>
                  <a:off x="97074" y="2619796"/>
                  <a:ext cx="553998" cy="101168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公務員</a:t>
                  </a:r>
                  <a:endParaRPr kumimoji="0" lang="en-US" altLang="zh-TW"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109" name="群組 108"/>
              <p:cNvGrpSpPr/>
              <p:nvPr/>
            </p:nvGrpSpPr>
            <p:grpSpPr>
              <a:xfrm>
                <a:off x="10451458" y="4988996"/>
                <a:ext cx="665701" cy="1576369"/>
                <a:chOff x="56232" y="2394713"/>
                <a:chExt cx="665701" cy="1576369"/>
              </a:xfrm>
            </p:grpSpPr>
            <p:sp>
              <p:nvSpPr>
                <p:cNvPr id="110" name="Freeform 9"/>
                <p:cNvSpPr/>
                <p:nvPr/>
              </p:nvSpPr>
              <p:spPr>
                <a:xfrm rot="5400000">
                  <a:off x="-399102" y="2850047"/>
                  <a:ext cx="1576369"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111" name="文字方塊 110"/>
                <p:cNvSpPr txBox="1"/>
                <p:nvPr/>
              </p:nvSpPr>
              <p:spPr>
                <a:xfrm>
                  <a:off x="97074" y="2526365"/>
                  <a:ext cx="553998" cy="131825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非公務員</a:t>
                  </a:r>
                  <a:endParaRPr kumimoji="0" lang="en-US" altLang="zh-TW"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grpSp>
        <p:sp>
          <p:nvSpPr>
            <p:cNvPr id="53" name="等腰三角形 52">
              <a:extLst>
                <a:ext uri="{FF2B5EF4-FFF2-40B4-BE49-F238E27FC236}">
                  <a16:creationId xmlns="" xmlns:a16="http://schemas.microsoft.com/office/drawing/2014/main" id="{05F328E0-1D89-481C-BE95-EDFD4DF90AC8}"/>
                </a:ext>
              </a:extLst>
            </p:cNvPr>
            <p:cNvSpPr>
              <a:spLocks noChangeAspect="1"/>
            </p:cNvSpPr>
            <p:nvPr/>
          </p:nvSpPr>
          <p:spPr>
            <a:xfrm>
              <a:off x="11353807" y="3174646"/>
              <a:ext cx="288000" cy="248276"/>
            </a:xfrm>
            <a:prstGeom prst="triangle">
              <a:avLst/>
            </a:prstGeom>
            <a:solidFill>
              <a:srgbClr val="3A57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41B8D5"/>
                </a:solidFill>
                <a:effectLst/>
                <a:uLnTx/>
                <a:uFillTx/>
                <a:latin typeface="Arial Unicode MS"/>
                <a:ea typeface="黑体"/>
                <a:cs typeface="+mn-cs"/>
              </a:endParaRPr>
            </a:p>
          </p:txBody>
        </p:sp>
        <p:sp>
          <p:nvSpPr>
            <p:cNvPr id="54" name="等腰三角形 53">
              <a:extLst>
                <a:ext uri="{FF2B5EF4-FFF2-40B4-BE49-F238E27FC236}">
                  <a16:creationId xmlns="" xmlns:a16="http://schemas.microsoft.com/office/drawing/2014/main" id="{05F328E0-1D89-481C-BE95-EDFD4DF90AC8}"/>
                </a:ext>
              </a:extLst>
            </p:cNvPr>
            <p:cNvSpPr>
              <a:spLocks noChangeAspect="1"/>
            </p:cNvSpPr>
            <p:nvPr/>
          </p:nvSpPr>
          <p:spPr>
            <a:xfrm>
              <a:off x="11378964" y="3982808"/>
              <a:ext cx="288000" cy="248276"/>
            </a:xfrm>
            <a:prstGeom prst="triangle">
              <a:avLst/>
            </a:prstGeom>
            <a:solidFill>
              <a:srgbClr val="3A57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41B8D5"/>
                </a:solidFill>
                <a:effectLst/>
                <a:uLnTx/>
                <a:uFillTx/>
                <a:latin typeface="Arial Unicode MS"/>
                <a:ea typeface="黑体"/>
                <a:cs typeface="+mn-cs"/>
              </a:endParaRPr>
            </a:p>
          </p:txBody>
        </p:sp>
        <p:sp>
          <p:nvSpPr>
            <p:cNvPr id="55" name="等腰三角形 54">
              <a:extLst>
                <a:ext uri="{FF2B5EF4-FFF2-40B4-BE49-F238E27FC236}">
                  <a16:creationId xmlns="" xmlns:a16="http://schemas.microsoft.com/office/drawing/2014/main" id="{05F328E0-1D89-481C-BE95-EDFD4DF90AC8}"/>
                </a:ext>
              </a:extLst>
            </p:cNvPr>
            <p:cNvSpPr>
              <a:spLocks noChangeAspect="1"/>
            </p:cNvSpPr>
            <p:nvPr/>
          </p:nvSpPr>
          <p:spPr>
            <a:xfrm>
              <a:off x="11419225" y="5564613"/>
              <a:ext cx="288000" cy="248276"/>
            </a:xfrm>
            <a:prstGeom prst="triangle">
              <a:avLst/>
            </a:prstGeom>
            <a:solidFill>
              <a:srgbClr val="3A57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41B8D5"/>
                </a:solidFill>
                <a:effectLst/>
                <a:uLnTx/>
                <a:uFillTx/>
                <a:latin typeface="Arial Unicode MS"/>
                <a:ea typeface="黑体"/>
                <a:cs typeface="+mn-cs"/>
              </a:endParaRPr>
            </a:p>
          </p:txBody>
        </p:sp>
      </p:grpSp>
      <p:sp>
        <p:nvSpPr>
          <p:cNvPr id="57" name="矩形 56"/>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19</a:t>
            </a:fld>
            <a:endParaRPr lang="en-US" altLang="zh-TW" sz="2000" dirty="0">
              <a:solidFill>
                <a:schemeClr val="bg1">
                  <a:lumMod val="50000"/>
                </a:schemeClr>
              </a:solidFill>
              <a:latin typeface="Impact" panose="020B0806030902050204" pitchFamily="34" charset="0"/>
            </a:endParaRPr>
          </a:p>
        </p:txBody>
      </p:sp>
    </p:spTree>
    <p:extLst>
      <p:ext uri="{BB962C8B-B14F-4D97-AF65-F5344CB8AC3E}">
        <p14:creationId xmlns:p14="http://schemas.microsoft.com/office/powerpoint/2010/main" val="3913319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9672059" cy="974626"/>
            <a:chOff x="228600" y="110926"/>
            <a:chExt cx="9672059"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1" y="110926"/>
              <a:ext cx="7904538" cy="97462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Akzidenz-Grotesk Heavy"/>
                  <a:ea typeface="Akzidenz-Grotesk Heavy"/>
                  <a:cs typeface="Akzidenz-Grotesk Heavy"/>
                  <a:sym typeface="Akzidenz-Grotesk Heavy"/>
                </a:rPr>
                <a:t>揭弊獎金 </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(§18)</a:t>
              </a:r>
              <a:endParaRPr kumimoji="0" 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16" name="群組 15"/>
          <p:cNvGrpSpPr/>
          <p:nvPr/>
        </p:nvGrpSpPr>
        <p:grpSpPr>
          <a:xfrm>
            <a:off x="1606294" y="2019300"/>
            <a:ext cx="14624306" cy="3631848"/>
            <a:chOff x="1606294" y="1686332"/>
            <a:chExt cx="14624306" cy="3631848"/>
          </a:xfrm>
        </p:grpSpPr>
        <p:sp>
          <p:nvSpPr>
            <p:cNvPr id="37" name="矩形 36"/>
            <p:cNvSpPr/>
            <p:nvPr/>
          </p:nvSpPr>
          <p:spPr>
            <a:xfrm>
              <a:off x="2314499" y="1686332"/>
              <a:ext cx="13916101" cy="954107"/>
            </a:xfrm>
            <a:prstGeom prst="rect">
              <a:avLst/>
            </a:prstGeom>
          </p:spPr>
          <p:txBody>
            <a:bodyPr wrap="square">
              <a:spAutoFit/>
            </a:bodyPr>
            <a:lstStyle/>
            <a:p>
              <a:pPr marL="0" marR="0" lvl="0" indent="0" algn="just" defTabSz="1371600" rtl="0" eaLnBrk="1" fontAlgn="auto" latinLnBrk="0" hangingPunct="1">
                <a:lnSpc>
                  <a:spcPct val="100000"/>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因揭弊者之揭弊而查獲不法事實者，應給與獎金。但因</a:t>
              </a:r>
              <a:r>
                <a:rPr kumimoji="0" lang="zh-TW" altLang="en-US" sz="2800" b="1" i="0"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行使公權力而得知</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不法事實之政府機關</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構</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及其所屬人員、配偶或</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3</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親等以內之親屬，不在此限。</a:t>
              </a:r>
              <a:endPar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sp>
          <p:nvSpPr>
            <p:cNvPr id="38" name="Freeform 9"/>
            <p:cNvSpPr/>
            <p:nvPr/>
          </p:nvSpPr>
          <p:spPr>
            <a:xfrm rot="5400000">
              <a:off x="1600567" y="1731689"/>
              <a:ext cx="510937" cy="499484"/>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13" name="群組 12"/>
            <p:cNvGrpSpPr/>
            <p:nvPr/>
          </p:nvGrpSpPr>
          <p:grpSpPr>
            <a:xfrm>
              <a:off x="2659059" y="2857500"/>
              <a:ext cx="13266741" cy="2460680"/>
              <a:chOff x="2659059" y="3010495"/>
              <a:chExt cx="13266741" cy="2460680"/>
            </a:xfrm>
          </p:grpSpPr>
          <p:grpSp>
            <p:nvGrpSpPr>
              <p:cNvPr id="43" name="群組 42"/>
              <p:cNvGrpSpPr/>
              <p:nvPr/>
            </p:nvGrpSpPr>
            <p:grpSpPr>
              <a:xfrm>
                <a:off x="10895319" y="3351251"/>
                <a:ext cx="1229658" cy="1818344"/>
                <a:chOff x="1728593" y="4229100"/>
                <a:chExt cx="1418400" cy="2097445"/>
              </a:xfrm>
            </p:grpSpPr>
            <p:pic>
              <p:nvPicPr>
                <p:cNvPr id="64" name="圖片 63"/>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8593" y="4229100"/>
                  <a:ext cx="1418400" cy="1418400"/>
                </a:xfrm>
                <a:prstGeom prst="rect">
                  <a:avLst/>
                </a:prstGeom>
              </p:spPr>
            </p:pic>
            <p:sp>
              <p:nvSpPr>
                <p:cNvPr id="65" name="TextBox 41">
                  <a:extLst>
                    <a:ext uri="{FF2B5EF4-FFF2-40B4-BE49-F238E27FC236}">
                      <a16:creationId xmlns="" xmlns:a16="http://schemas.microsoft.com/office/drawing/2014/main" id="{BE4DBAE4-D912-4B99-9CC7-F7DD91544E4B}"/>
                    </a:ext>
                  </a:extLst>
                </p:cNvPr>
                <p:cNvSpPr txBox="1"/>
                <p:nvPr/>
              </p:nvSpPr>
              <p:spPr>
                <a:xfrm>
                  <a:off x="1728593" y="5954648"/>
                  <a:ext cx="1418400" cy="371897"/>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揭弊者</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46" name="群組 45"/>
              <p:cNvGrpSpPr/>
              <p:nvPr/>
            </p:nvGrpSpPr>
            <p:grpSpPr>
              <a:xfrm>
                <a:off x="12856329" y="3277570"/>
                <a:ext cx="2596773" cy="2102713"/>
                <a:chOff x="1441287" y="6438900"/>
                <a:chExt cx="2995356" cy="2425463"/>
              </a:xfrm>
            </p:grpSpPr>
            <p:grpSp>
              <p:nvGrpSpPr>
                <p:cNvPr id="55" name="群組 54"/>
                <p:cNvGrpSpPr/>
                <p:nvPr/>
              </p:nvGrpSpPr>
              <p:grpSpPr>
                <a:xfrm>
                  <a:off x="1441287" y="6438900"/>
                  <a:ext cx="2995356" cy="2425463"/>
                  <a:chOff x="1311587" y="6949673"/>
                  <a:chExt cx="2995356" cy="2425463"/>
                </a:xfrm>
              </p:grpSpPr>
              <p:pic>
                <p:nvPicPr>
                  <p:cNvPr id="57" name="圖片 56"/>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11587" y="6949673"/>
                    <a:ext cx="1404000" cy="1404000"/>
                  </a:xfrm>
                  <a:prstGeom prst="rect">
                    <a:avLst/>
                  </a:prstGeom>
                </p:spPr>
              </p:pic>
              <p:pic>
                <p:nvPicPr>
                  <p:cNvPr id="60" name="圖片 59"/>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15587" y="6949673"/>
                    <a:ext cx="1404000" cy="1404000"/>
                  </a:xfrm>
                  <a:prstGeom prst="rect">
                    <a:avLst/>
                  </a:prstGeom>
                </p:spPr>
              </p:pic>
              <p:sp>
                <p:nvSpPr>
                  <p:cNvPr id="63" name="TextBox 41">
                    <a:extLst>
                      <a:ext uri="{FF2B5EF4-FFF2-40B4-BE49-F238E27FC236}">
                        <a16:creationId xmlns="" xmlns:a16="http://schemas.microsoft.com/office/drawing/2014/main" id="{BE4DBAE4-D912-4B99-9CC7-F7DD91544E4B}"/>
                      </a:ext>
                    </a:extLst>
                  </p:cNvPr>
                  <p:cNvSpPr txBox="1"/>
                  <p:nvPr/>
                </p:nvSpPr>
                <p:spPr>
                  <a:xfrm>
                    <a:off x="1632381" y="8517177"/>
                    <a:ext cx="2674562" cy="857959"/>
                  </a:xfrm>
                  <a:prstGeom prst="rect">
                    <a:avLst/>
                  </a:prstGeom>
                </p:spPr>
                <p:txBody>
                  <a:bodyPr wrap="square" lIns="0" tIns="0" rIns="0" bIns="0" rtlCol="0" anchor="t">
                    <a:spAutoFit/>
                  </a:bodyPr>
                  <a:lstStyle/>
                  <a:p>
                    <a:pPr marL="0" marR="0" lvl="0" indent="0" algn="l"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行使公權力之人員及其親屬</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sp>
              <p:nvSpPr>
                <p:cNvPr id="56" name="Freeform 9">
                  <a:extLst>
                    <a:ext uri="{FF2B5EF4-FFF2-40B4-BE49-F238E27FC236}">
                      <a16:creationId xmlns="" xmlns:a16="http://schemas.microsoft.com/office/drawing/2014/main" id="{57469809-243B-4491-9C34-A6A71CE0CEB3}"/>
                    </a:ext>
                  </a:extLst>
                </p:cNvPr>
                <p:cNvSpPr>
                  <a:spLocks noChangeAspect="1"/>
                </p:cNvSpPr>
                <p:nvPr/>
              </p:nvSpPr>
              <p:spPr>
                <a:xfrm rot="20644669">
                  <a:off x="2152824" y="6441407"/>
                  <a:ext cx="1101281" cy="1238658"/>
                </a:xfrm>
                <a:custGeom>
                  <a:avLst/>
                  <a:gdLst/>
                  <a:ahLst/>
                  <a:cxnLst/>
                  <a:rect l="l" t="t" r="r" b="b"/>
                  <a:pathLst>
                    <a:path w="1042423" h="1172459">
                      <a:moveTo>
                        <a:pt x="0" y="0"/>
                      </a:moveTo>
                      <a:lnTo>
                        <a:pt x="1042422" y="0"/>
                      </a:lnTo>
                      <a:lnTo>
                        <a:pt x="1042422" y="1172460"/>
                      </a:lnTo>
                      <a:lnTo>
                        <a:pt x="0" y="1172460"/>
                      </a:lnTo>
                      <a:lnTo>
                        <a:pt x="0" y="0"/>
                      </a:lnTo>
                      <a:close/>
                    </a:path>
                  </a:pathLst>
                </a:custGeom>
                <a:blipFill>
                  <a:blip r:embed="rId10">
                    <a:duotone>
                      <a:schemeClr val="accent2">
                        <a:shade val="45000"/>
                        <a:satMod val="135000"/>
                      </a:schemeClr>
                      <a:prstClr val="white"/>
                    </a:duotone>
                    <a:extLst/>
                  </a:blip>
                  <a:stretch>
                    <a:fillRect/>
                  </a:stretch>
                </a:blipFill>
              </p:spPr>
            </p:sp>
          </p:grpSp>
          <p:grpSp>
            <p:nvGrpSpPr>
              <p:cNvPr id="50" name="群組 49"/>
              <p:cNvGrpSpPr/>
              <p:nvPr/>
            </p:nvGrpSpPr>
            <p:grpSpPr>
              <a:xfrm>
                <a:off x="2659059" y="3213559"/>
                <a:ext cx="1439479" cy="2053154"/>
                <a:chOff x="4343400" y="2725643"/>
                <a:chExt cx="1439479" cy="2053154"/>
              </a:xfrm>
            </p:grpSpPr>
            <p:pic>
              <p:nvPicPr>
                <p:cNvPr id="53" name="圖片 52"/>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43400" y="2725643"/>
                  <a:ext cx="1439479" cy="1439479"/>
                </a:xfrm>
                <a:prstGeom prst="rect">
                  <a:avLst/>
                </a:prstGeom>
              </p:spPr>
            </p:pic>
            <p:sp>
              <p:nvSpPr>
                <p:cNvPr id="54" name="TextBox 41">
                  <a:extLst>
                    <a:ext uri="{FF2B5EF4-FFF2-40B4-BE49-F238E27FC236}">
                      <a16:creationId xmlns="" xmlns:a16="http://schemas.microsoft.com/office/drawing/2014/main" id="{BE4DBAE4-D912-4B99-9CC7-F7DD91544E4B}"/>
                    </a:ext>
                  </a:extLst>
                </p:cNvPr>
                <p:cNvSpPr txBox="1"/>
                <p:nvPr/>
              </p:nvSpPr>
              <p:spPr>
                <a:xfrm>
                  <a:off x="4356100" y="4406900"/>
                  <a:ext cx="1418400" cy="371897"/>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獎金</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sp>
            <p:nvSpPr>
              <p:cNvPr id="51" name="向右箭號 50"/>
              <p:cNvSpPr/>
              <p:nvPr/>
            </p:nvSpPr>
            <p:spPr>
              <a:xfrm>
                <a:off x="4860335" y="3277572"/>
                <a:ext cx="5076941" cy="1432426"/>
              </a:xfrm>
              <a:prstGeom prst="rightArrow">
                <a:avLst>
                  <a:gd name="adj1" fmla="val 50000"/>
                  <a:gd name="adj2" fmla="val 71099"/>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揭弊應給予獎金</a:t>
                </a:r>
              </a:p>
            </p:txBody>
          </p:sp>
          <p:sp>
            <p:nvSpPr>
              <p:cNvPr id="52" name="矩形 51"/>
              <p:cNvSpPr/>
              <p:nvPr/>
            </p:nvSpPr>
            <p:spPr>
              <a:xfrm>
                <a:off x="10363200" y="3010495"/>
                <a:ext cx="5562600" cy="2460680"/>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grpSp>
      </p:grpSp>
      <p:grpSp>
        <p:nvGrpSpPr>
          <p:cNvPr id="2" name="群組 1"/>
          <p:cNvGrpSpPr/>
          <p:nvPr/>
        </p:nvGrpSpPr>
        <p:grpSpPr>
          <a:xfrm>
            <a:off x="1606295" y="6081198"/>
            <a:ext cx="14624306" cy="1384995"/>
            <a:chOff x="1606294" y="5671958"/>
            <a:chExt cx="16148307" cy="1384995"/>
          </a:xfrm>
        </p:grpSpPr>
        <p:sp>
          <p:nvSpPr>
            <p:cNvPr id="66" name="矩形 65"/>
            <p:cNvSpPr/>
            <p:nvPr/>
          </p:nvSpPr>
          <p:spPr>
            <a:xfrm>
              <a:off x="2314499" y="5671958"/>
              <a:ext cx="15440102" cy="1384995"/>
            </a:xfrm>
            <a:prstGeom prst="rect">
              <a:avLst/>
            </a:prstGeom>
          </p:spPr>
          <p:txBody>
            <a:bodyPr wrap="square">
              <a:spAutoFit/>
            </a:bodyPr>
            <a:lstStyle/>
            <a:p>
              <a:pPr marL="0" marR="0" lvl="0" indent="0" algn="just" defTabSz="1371600" rtl="0" eaLnBrk="1" fontAlgn="auto" latinLnBrk="0" hangingPunct="1">
                <a:lnSpc>
                  <a:spcPct val="100000"/>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獎金發給之標準及其他相關事項，由主管機關會同各目的事業主管機關定之。但其數額</a:t>
              </a:r>
              <a:r>
                <a:rPr kumimoji="0" lang="zh-TW" altLang="en-US" sz="2800" b="1" i="0"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不得低於</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違反法令者因揭弊所受罰鍰、罰金、沒收之財物或財產上利益、追徵價額、財產抵償之</a:t>
              </a:r>
              <a:r>
                <a:rPr kumimoji="0" lang="zh-TW" altLang="en-US" sz="2800" b="1" i="0"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總額</a:t>
              </a:r>
              <a:r>
                <a:rPr kumimoji="0" lang="en-US" altLang="zh-TW" sz="2800" b="1" i="0"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10%</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endPar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sp>
          <p:nvSpPr>
            <p:cNvPr id="67" name="Freeform 9"/>
            <p:cNvSpPr/>
            <p:nvPr/>
          </p:nvSpPr>
          <p:spPr>
            <a:xfrm rot="5400000">
              <a:off x="1600567" y="5717315"/>
              <a:ext cx="510937" cy="499484"/>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grpSp>
        <p:nvGrpSpPr>
          <p:cNvPr id="31" name="群組 30"/>
          <p:cNvGrpSpPr/>
          <p:nvPr/>
        </p:nvGrpSpPr>
        <p:grpSpPr>
          <a:xfrm>
            <a:off x="1606293" y="7792401"/>
            <a:ext cx="14624307" cy="954107"/>
            <a:chOff x="1606294" y="5671958"/>
            <a:chExt cx="14624307" cy="954107"/>
          </a:xfrm>
        </p:grpSpPr>
        <p:sp>
          <p:nvSpPr>
            <p:cNvPr id="32" name="矩形 31"/>
            <p:cNvSpPr/>
            <p:nvPr/>
          </p:nvSpPr>
          <p:spPr>
            <a:xfrm>
              <a:off x="2314499" y="5671958"/>
              <a:ext cx="13916102" cy="954107"/>
            </a:xfrm>
            <a:prstGeom prst="rect">
              <a:avLst/>
            </a:prstGeom>
          </p:spPr>
          <p:txBody>
            <a:bodyPr wrap="square">
              <a:spAutoFit/>
            </a:bodyPr>
            <a:lstStyle/>
            <a:p>
              <a:pPr marL="0" marR="0" lvl="0" indent="0" algn="just" defTabSz="1371600" rtl="0" eaLnBrk="1" fontAlgn="auto" latinLnBrk="0" hangingPunct="1">
                <a:lnSpc>
                  <a:spcPct val="100000"/>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揭弊者任職之政府機關</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構</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、法人、團體或雇主對於揭弊者依法令所得領取之檢舉獎金，不得主張扣抵。</a:t>
              </a:r>
              <a:endPar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p:txBody>
        </p:sp>
        <p:sp>
          <p:nvSpPr>
            <p:cNvPr id="33" name="Freeform 9"/>
            <p:cNvSpPr/>
            <p:nvPr/>
          </p:nvSpPr>
          <p:spPr>
            <a:xfrm rot="5400000">
              <a:off x="1600567" y="5717315"/>
              <a:ext cx="510937" cy="499484"/>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sp>
        <p:nvSpPr>
          <p:cNvPr id="36" name="矩形 35"/>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180875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AutoShape 3"/>
          <p:cNvSpPr/>
          <p:nvPr/>
        </p:nvSpPr>
        <p:spPr>
          <a:xfrm rot="-10800000">
            <a:off x="9448907" y="25990"/>
            <a:ext cx="8839088" cy="10261010"/>
          </a:xfrm>
          <a:prstGeom prst="rect">
            <a:avLst/>
          </a:prstGeom>
          <a:solidFill>
            <a:srgbClr val="000000">
              <a:alpha val="4706"/>
            </a:srgbClr>
          </a:solidFill>
        </p:spPr>
      </p:sp>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11277599" cy="907556"/>
            <a:chOff x="228600" y="110926"/>
            <a:chExt cx="11277599" cy="90755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0" y="110926"/>
              <a:ext cx="9510079" cy="90755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Akzidenz-Grotesk Heavy"/>
                  <a:ea typeface="Akzidenz-Grotesk Heavy"/>
                  <a:cs typeface="Akzidenz-Grotesk Heavy"/>
                  <a:sym typeface="Akzidenz-Grotesk Heavy"/>
                </a:rPr>
                <a:t>其他</a:t>
              </a:r>
              <a:endParaRPr kumimoji="0" 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12" name="群組 11"/>
          <p:cNvGrpSpPr/>
          <p:nvPr/>
        </p:nvGrpSpPr>
        <p:grpSpPr>
          <a:xfrm>
            <a:off x="11170498" y="1844810"/>
            <a:ext cx="5664425" cy="2075468"/>
            <a:chOff x="11170498" y="1844810"/>
            <a:chExt cx="5664425" cy="2075468"/>
          </a:xfrm>
        </p:grpSpPr>
        <p:grpSp>
          <p:nvGrpSpPr>
            <p:cNvPr id="47" name="群組 46"/>
            <p:cNvGrpSpPr/>
            <p:nvPr/>
          </p:nvGrpSpPr>
          <p:grpSpPr>
            <a:xfrm>
              <a:off x="12073060" y="1844810"/>
              <a:ext cx="4039336" cy="779126"/>
              <a:chOff x="1656392" y="1943100"/>
              <a:chExt cx="5181600" cy="779126"/>
            </a:xfrm>
            <a:solidFill>
              <a:srgbClr val="41B8D5"/>
            </a:solidFill>
          </p:grpSpPr>
          <p:sp>
            <p:nvSpPr>
              <p:cNvPr id="48" name="Freeform 9"/>
              <p:cNvSpPr/>
              <p:nvPr/>
            </p:nvSpPr>
            <p:spPr>
              <a:xfrm>
                <a:off x="1656392" y="1943100"/>
                <a:ext cx="5181600" cy="779126"/>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grpFill/>
              <a:ln w="28575">
                <a:noFill/>
              </a:ln>
            </p:spPr>
          </p:sp>
          <p:sp>
            <p:nvSpPr>
              <p:cNvPr id="49" name="文字方塊 48"/>
              <p:cNvSpPr txBox="1"/>
              <p:nvPr/>
            </p:nvSpPr>
            <p:spPr>
              <a:xfrm>
                <a:off x="2102211" y="2007749"/>
                <a:ext cx="4432518" cy="707886"/>
              </a:xfrm>
              <a:prstGeom prst="rect">
                <a:avLst/>
              </a:prstGeom>
              <a:grp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施行細則 </a:t>
                </a:r>
                <a:r>
                  <a:rPr kumimoji="0" lang="en-US" altLang="zh-TW"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(§20)</a:t>
                </a:r>
                <a:endPar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sp>
          <p:nvSpPr>
            <p:cNvPr id="51" name="矩形 50"/>
            <p:cNvSpPr/>
            <p:nvPr/>
          </p:nvSpPr>
          <p:spPr>
            <a:xfrm>
              <a:off x="11710463" y="2966171"/>
              <a:ext cx="5124460"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本法施行細則，由行政院會同司法院、考試院定之。</a:t>
              </a:r>
            </a:p>
          </p:txBody>
        </p:sp>
        <p:sp>
          <p:nvSpPr>
            <p:cNvPr id="54" name="等腰三角形 53">
              <a:extLst>
                <a:ext uri="{FF2B5EF4-FFF2-40B4-BE49-F238E27FC236}">
                  <a16:creationId xmlns="" xmlns:a16="http://schemas.microsoft.com/office/drawing/2014/main" id="{05F328E0-1D89-481C-BE95-EDFD4DF90AC8}"/>
                </a:ext>
              </a:extLst>
            </p:cNvPr>
            <p:cNvSpPr>
              <a:spLocks noChangeAspect="1"/>
            </p:cNvSpPr>
            <p:nvPr/>
          </p:nvSpPr>
          <p:spPr>
            <a:xfrm>
              <a:off x="11170498" y="3063650"/>
              <a:ext cx="360000" cy="310345"/>
            </a:xfrm>
            <a:prstGeom prst="triangle">
              <a:avLst/>
            </a:prstGeom>
            <a:solidFill>
              <a:srgbClr val="41B8D5"/>
            </a:solidFill>
            <a:ln w="25400" cap="flat" cmpd="sng" algn="ctr">
              <a:solidFill>
                <a:srgbClr val="41B8D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grpSp>
        <p:nvGrpSpPr>
          <p:cNvPr id="13" name="群組 12"/>
          <p:cNvGrpSpPr/>
          <p:nvPr/>
        </p:nvGrpSpPr>
        <p:grpSpPr>
          <a:xfrm>
            <a:off x="332376" y="1721093"/>
            <a:ext cx="8598164" cy="6798652"/>
            <a:chOff x="332376" y="1721093"/>
            <a:chExt cx="8598164" cy="6798652"/>
          </a:xfrm>
        </p:grpSpPr>
        <p:grpSp>
          <p:nvGrpSpPr>
            <p:cNvPr id="40" name="群組 39"/>
            <p:cNvGrpSpPr/>
            <p:nvPr/>
          </p:nvGrpSpPr>
          <p:grpSpPr>
            <a:xfrm>
              <a:off x="2270311" y="1721093"/>
              <a:ext cx="5181600" cy="779126"/>
              <a:chOff x="1656392" y="1943100"/>
              <a:chExt cx="5181600" cy="779126"/>
            </a:xfrm>
          </p:grpSpPr>
          <p:sp>
            <p:nvSpPr>
              <p:cNvPr id="41" name="Freeform 9"/>
              <p:cNvSpPr/>
              <p:nvPr/>
            </p:nvSpPr>
            <p:spPr>
              <a:xfrm>
                <a:off x="1656392" y="1943100"/>
                <a:ext cx="5181600" cy="779126"/>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42" name="文字方塊 41"/>
              <p:cNvSpPr txBox="1"/>
              <p:nvPr/>
            </p:nvSpPr>
            <p:spPr>
              <a:xfrm>
                <a:off x="2204003" y="1994154"/>
                <a:ext cx="441018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權益維持原則 </a:t>
                </a:r>
                <a:r>
                  <a:rPr kumimoji="0" lang="en-US" altLang="zh-TW"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(§17)</a:t>
                </a:r>
                <a:endParaRPr kumimoji="0" lang="zh-TW" altLang="en-US" sz="2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sp>
          <p:nvSpPr>
            <p:cNvPr id="53" name="矩形 52"/>
            <p:cNvSpPr/>
            <p:nvPr/>
          </p:nvSpPr>
          <p:spPr>
            <a:xfrm>
              <a:off x="4106860" y="2825879"/>
              <a:ext cx="4823680"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揭弊者之揭弊內容有下列情形之一者，仍得依本法受有保護 ：</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所揭露之內容無法證實。但明顯虛偽不實或揭弊行為經受誣告、偽證罪緩起訴或判決有罪確定者，不在此限。</a:t>
              </a:r>
              <a:endPar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所揭露之內容業經他人檢舉或受理揭弊機關已知悉。但案件已公開或揭弊者明知已有他人檢舉，不在此限。</a:t>
              </a:r>
            </a:p>
          </p:txBody>
        </p:sp>
        <p:grpSp>
          <p:nvGrpSpPr>
            <p:cNvPr id="10" name="群組 9"/>
            <p:cNvGrpSpPr/>
            <p:nvPr/>
          </p:nvGrpSpPr>
          <p:grpSpPr>
            <a:xfrm>
              <a:off x="332376" y="3564287"/>
              <a:ext cx="3573297" cy="4455819"/>
              <a:chOff x="1185724" y="2959473"/>
              <a:chExt cx="3573297" cy="4455819"/>
            </a:xfrm>
          </p:grpSpPr>
          <p:grpSp>
            <p:nvGrpSpPr>
              <p:cNvPr id="4" name="群組 3"/>
              <p:cNvGrpSpPr/>
              <p:nvPr/>
            </p:nvGrpSpPr>
            <p:grpSpPr>
              <a:xfrm>
                <a:off x="1911674" y="3188716"/>
                <a:ext cx="1966830" cy="2037746"/>
                <a:chOff x="3865995" y="2443746"/>
                <a:chExt cx="2276503" cy="2358585"/>
              </a:xfrm>
            </p:grpSpPr>
            <p:sp>
              <p:nvSpPr>
                <p:cNvPr id="24" name="TextBox 41">
                  <a:extLst>
                    <a:ext uri="{FF2B5EF4-FFF2-40B4-BE49-F238E27FC236}">
                      <a16:creationId xmlns="" xmlns:a16="http://schemas.microsoft.com/office/drawing/2014/main" id="{BE4DBAE4-D912-4B99-9CC7-F7DD91544E4B}"/>
                    </a:ext>
                  </a:extLst>
                </p:cNvPr>
                <p:cNvSpPr txBox="1"/>
                <p:nvPr/>
              </p:nvSpPr>
              <p:spPr>
                <a:xfrm>
                  <a:off x="3865995" y="4363676"/>
                  <a:ext cx="2276503" cy="438655"/>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揭弊者保護</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nvGrpSpPr>
                <p:cNvPr id="3" name="群組 2"/>
                <p:cNvGrpSpPr/>
                <p:nvPr/>
              </p:nvGrpSpPr>
              <p:grpSpPr>
                <a:xfrm>
                  <a:off x="4232029" y="2443746"/>
                  <a:ext cx="1701622" cy="1765448"/>
                  <a:chOff x="4232029" y="2443746"/>
                  <a:chExt cx="1701622" cy="1765448"/>
                </a:xfrm>
              </p:grpSpPr>
              <p:pic>
                <p:nvPicPr>
                  <p:cNvPr id="22" name="圖片 21"/>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87878" y="2443746"/>
                    <a:ext cx="965843" cy="965843"/>
                  </a:xfrm>
                  <a:prstGeom prst="rect">
                    <a:avLst/>
                  </a:prstGeom>
                </p:spPr>
              </p:pic>
              <p:pic>
                <p:nvPicPr>
                  <p:cNvPr id="2" name="圖片 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32029" y="2812372"/>
                    <a:ext cx="1701622" cy="1396822"/>
                  </a:xfrm>
                  <a:prstGeom prst="rect">
                    <a:avLst/>
                  </a:prstGeom>
                </p:spPr>
              </p:pic>
            </p:grpSp>
          </p:grpSp>
          <p:sp>
            <p:nvSpPr>
              <p:cNvPr id="31" name="矩形 30"/>
              <p:cNvSpPr/>
              <p:nvPr/>
            </p:nvSpPr>
            <p:spPr>
              <a:xfrm>
                <a:off x="1272988" y="2959473"/>
                <a:ext cx="3486033" cy="4455819"/>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grpSp>
            <p:nvGrpSpPr>
              <p:cNvPr id="8" name="群組 7"/>
              <p:cNvGrpSpPr/>
              <p:nvPr/>
            </p:nvGrpSpPr>
            <p:grpSpPr>
              <a:xfrm>
                <a:off x="2828972" y="5395174"/>
                <a:ext cx="1930049" cy="1854225"/>
                <a:chOff x="5839261" y="5073345"/>
                <a:chExt cx="1930049" cy="1854225"/>
              </a:xfrm>
            </p:grpSpPr>
            <p:grpSp>
              <p:nvGrpSpPr>
                <p:cNvPr id="7" name="群組 6"/>
                <p:cNvGrpSpPr/>
                <p:nvPr/>
              </p:nvGrpSpPr>
              <p:grpSpPr>
                <a:xfrm>
                  <a:off x="6026274" y="5073345"/>
                  <a:ext cx="1243801" cy="1337289"/>
                  <a:chOff x="6587358" y="5340862"/>
                  <a:chExt cx="1243801" cy="1337289"/>
                </a:xfrm>
              </p:grpSpPr>
              <p:pic>
                <p:nvPicPr>
                  <p:cNvPr id="6" name="圖片 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51159" y="5598151"/>
                    <a:ext cx="1080000" cy="1080000"/>
                  </a:xfrm>
                  <a:prstGeom prst="rect">
                    <a:avLst/>
                  </a:prstGeom>
                </p:spPr>
              </p:pic>
              <p:sp>
                <p:nvSpPr>
                  <p:cNvPr id="37" name="Freeform 9">
                    <a:extLst>
                      <a:ext uri="{FF2B5EF4-FFF2-40B4-BE49-F238E27FC236}">
                        <a16:creationId xmlns="" xmlns:a16="http://schemas.microsoft.com/office/drawing/2014/main" id="{57469809-243B-4491-9C34-A6A71CE0CEB3}"/>
                      </a:ext>
                    </a:extLst>
                  </p:cNvPr>
                  <p:cNvSpPr>
                    <a:spLocks noChangeAspect="1"/>
                  </p:cNvSpPr>
                  <p:nvPr/>
                </p:nvSpPr>
                <p:spPr>
                  <a:xfrm rot="20644669">
                    <a:off x="6587358" y="5340862"/>
                    <a:ext cx="660637" cy="743046"/>
                  </a:xfrm>
                  <a:custGeom>
                    <a:avLst/>
                    <a:gdLst/>
                    <a:ahLst/>
                    <a:cxnLst/>
                    <a:rect l="l" t="t" r="r" b="b"/>
                    <a:pathLst>
                      <a:path w="1042423" h="1172459">
                        <a:moveTo>
                          <a:pt x="0" y="0"/>
                        </a:moveTo>
                        <a:lnTo>
                          <a:pt x="1042422" y="0"/>
                        </a:lnTo>
                        <a:lnTo>
                          <a:pt x="1042422" y="1172460"/>
                        </a:lnTo>
                        <a:lnTo>
                          <a:pt x="0" y="1172460"/>
                        </a:lnTo>
                        <a:lnTo>
                          <a:pt x="0" y="0"/>
                        </a:lnTo>
                        <a:close/>
                      </a:path>
                    </a:pathLst>
                  </a:custGeom>
                  <a:blipFill>
                    <a:blip r:embed="rId8">
                      <a:duotone>
                        <a:schemeClr val="accent2">
                          <a:shade val="45000"/>
                          <a:satMod val="135000"/>
                        </a:schemeClr>
                        <a:prstClr val="white"/>
                      </a:duotone>
                      <a:extLst/>
                    </a:blip>
                    <a:stretch>
                      <a:fillRect/>
                    </a:stretch>
                  </a:blipFill>
                </p:spPr>
              </p:sp>
            </p:grpSp>
            <p:sp>
              <p:nvSpPr>
                <p:cNvPr id="52" name="TextBox 41">
                  <a:extLst>
                    <a:ext uri="{FF2B5EF4-FFF2-40B4-BE49-F238E27FC236}">
                      <a16:creationId xmlns="" xmlns:a16="http://schemas.microsoft.com/office/drawing/2014/main" id="{BE4DBAE4-D912-4B99-9CC7-F7DD91544E4B}"/>
                    </a:ext>
                  </a:extLst>
                </p:cNvPr>
                <p:cNvSpPr txBox="1"/>
                <p:nvPr/>
              </p:nvSpPr>
              <p:spPr>
                <a:xfrm>
                  <a:off x="5839261" y="6555673"/>
                  <a:ext cx="1930049" cy="371897"/>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濫訴跟風</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9" name="群組 8"/>
              <p:cNvGrpSpPr/>
              <p:nvPr/>
            </p:nvGrpSpPr>
            <p:grpSpPr>
              <a:xfrm>
                <a:off x="1185724" y="5396512"/>
                <a:ext cx="1930049" cy="1860956"/>
                <a:chOff x="5672911" y="3026669"/>
                <a:chExt cx="1930049" cy="1860956"/>
              </a:xfrm>
            </p:grpSpPr>
            <p:pic>
              <p:nvPicPr>
                <p:cNvPr id="5" name="圖片 4"/>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36159" y="3215298"/>
                  <a:ext cx="1080000" cy="1080000"/>
                </a:xfrm>
                <a:prstGeom prst="rect">
                  <a:avLst/>
                </a:prstGeom>
              </p:spPr>
            </p:pic>
            <p:sp>
              <p:nvSpPr>
                <p:cNvPr id="50" name="TextBox 41">
                  <a:extLst>
                    <a:ext uri="{FF2B5EF4-FFF2-40B4-BE49-F238E27FC236}">
                      <a16:creationId xmlns="" xmlns:a16="http://schemas.microsoft.com/office/drawing/2014/main" id="{BE4DBAE4-D912-4B99-9CC7-F7DD91544E4B}"/>
                    </a:ext>
                  </a:extLst>
                </p:cNvPr>
                <p:cNvSpPr txBox="1"/>
                <p:nvPr/>
              </p:nvSpPr>
              <p:spPr>
                <a:xfrm>
                  <a:off x="5672911" y="4515728"/>
                  <a:ext cx="1930049" cy="371897"/>
                </a:xfrm>
                <a:prstGeom prst="rect">
                  <a:avLst/>
                </a:prstGeom>
              </p:spPr>
              <p:txBody>
                <a:bodyPr wrap="square" lIns="0" tIns="0" rIns="0" bIns="0" rtlCol="0" anchor="t">
                  <a:spAutoFit/>
                </a:bodyPr>
                <a:lstStyle/>
                <a:p>
                  <a:pPr marL="0" marR="0" lvl="0" indent="0" algn="ctr" defTabSz="914400" rtl="0" eaLnBrk="1" fontAlgn="auto" latinLnBrk="0" hangingPunct="1">
                    <a:lnSpc>
                      <a:spcPts val="2855"/>
                    </a:lnSpc>
                    <a:spcBef>
                      <a:spcPct val="0"/>
                    </a:spcBef>
                    <a:spcAft>
                      <a:spcPts val="0"/>
                    </a:spcAft>
                    <a:buClrTx/>
                    <a:buSzTx/>
                    <a:buFontTx/>
                    <a:buNone/>
                    <a:tabLst/>
                    <a:defRPr/>
                  </a:pPr>
                  <a:r>
                    <a:rPr kumimoji="0" lang="zh-TW" alt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rPr>
                    <a:t>造假</a:t>
                  </a:r>
                  <a:endParaRPr kumimoji="0" lang="en-US" sz="2800" b="0" i="0" u="none" strike="noStrike" kern="1200" cap="none" spc="0" normalizeH="0" baseline="0" noProof="0" dirty="0">
                    <a:ln>
                      <a:noFill/>
                    </a:ln>
                    <a:solidFill>
                      <a:srgbClr val="1E302C"/>
                    </a:solidFill>
                    <a:effectLst/>
                    <a:uLnTx/>
                    <a:uFillTx/>
                    <a:latin typeface="微軟正黑體" panose="020B0604030504040204" pitchFamily="34" charset="-120"/>
                    <a:ea typeface="微軟正黑體" panose="020B0604030504040204" pitchFamily="34" charset="-120"/>
                    <a:cs typeface="+mn-cs"/>
                  </a:endParaRPr>
                </a:p>
              </p:txBody>
            </p:sp>
            <p:sp>
              <p:nvSpPr>
                <p:cNvPr id="56" name="Freeform 9">
                  <a:extLst>
                    <a:ext uri="{FF2B5EF4-FFF2-40B4-BE49-F238E27FC236}">
                      <a16:creationId xmlns="" xmlns:a16="http://schemas.microsoft.com/office/drawing/2014/main" id="{57469809-243B-4491-9C34-A6A71CE0CEB3}"/>
                    </a:ext>
                  </a:extLst>
                </p:cNvPr>
                <p:cNvSpPr>
                  <a:spLocks noChangeAspect="1"/>
                </p:cNvSpPr>
                <p:nvPr/>
              </p:nvSpPr>
              <p:spPr>
                <a:xfrm rot="20644669">
                  <a:off x="5966953" y="3026669"/>
                  <a:ext cx="688021" cy="773846"/>
                </a:xfrm>
                <a:custGeom>
                  <a:avLst/>
                  <a:gdLst/>
                  <a:ahLst/>
                  <a:cxnLst/>
                  <a:rect l="l" t="t" r="r" b="b"/>
                  <a:pathLst>
                    <a:path w="1042423" h="1172459">
                      <a:moveTo>
                        <a:pt x="0" y="0"/>
                      </a:moveTo>
                      <a:lnTo>
                        <a:pt x="1042422" y="0"/>
                      </a:lnTo>
                      <a:lnTo>
                        <a:pt x="1042422" y="1172460"/>
                      </a:lnTo>
                      <a:lnTo>
                        <a:pt x="0" y="1172460"/>
                      </a:lnTo>
                      <a:lnTo>
                        <a:pt x="0" y="0"/>
                      </a:lnTo>
                      <a:close/>
                    </a:path>
                  </a:pathLst>
                </a:custGeom>
                <a:blipFill>
                  <a:blip r:embed="rId8">
                    <a:duotone>
                      <a:schemeClr val="accent2">
                        <a:shade val="45000"/>
                        <a:satMod val="135000"/>
                      </a:schemeClr>
                      <a:prstClr val="white"/>
                    </a:duotone>
                    <a:extLst/>
                  </a:blip>
                  <a:stretch>
                    <a:fillRect/>
                  </a:stretch>
                </a:blipFill>
              </p:spPr>
            </p:sp>
          </p:grpSp>
        </p:grpSp>
      </p:grpSp>
      <p:grpSp>
        <p:nvGrpSpPr>
          <p:cNvPr id="39" name="群組 38"/>
          <p:cNvGrpSpPr/>
          <p:nvPr/>
        </p:nvGrpSpPr>
        <p:grpSpPr>
          <a:xfrm>
            <a:off x="11170498" y="5488132"/>
            <a:ext cx="5664425" cy="1644581"/>
            <a:chOff x="11304758" y="1844810"/>
            <a:chExt cx="5664425" cy="1644581"/>
          </a:xfrm>
        </p:grpSpPr>
        <p:grpSp>
          <p:nvGrpSpPr>
            <p:cNvPr id="43" name="群組 42"/>
            <p:cNvGrpSpPr/>
            <p:nvPr/>
          </p:nvGrpSpPr>
          <p:grpSpPr>
            <a:xfrm>
              <a:off x="12073060" y="1844810"/>
              <a:ext cx="4039336" cy="779126"/>
              <a:chOff x="1656392" y="1943100"/>
              <a:chExt cx="5181600" cy="779126"/>
            </a:xfrm>
            <a:solidFill>
              <a:srgbClr val="41B8D5"/>
            </a:solidFill>
          </p:grpSpPr>
          <p:sp>
            <p:nvSpPr>
              <p:cNvPr id="61" name="Freeform 9"/>
              <p:cNvSpPr/>
              <p:nvPr/>
            </p:nvSpPr>
            <p:spPr>
              <a:xfrm>
                <a:off x="1656392" y="1943100"/>
                <a:ext cx="5181600" cy="779126"/>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noFill/>
              <a:ln w="28575">
                <a:solidFill>
                  <a:srgbClr val="3A577B"/>
                </a:solidFill>
              </a:ln>
            </p:spPr>
          </p:sp>
          <p:sp>
            <p:nvSpPr>
              <p:cNvPr id="62" name="文字方塊 61"/>
              <p:cNvSpPr txBox="1"/>
              <p:nvPr/>
            </p:nvSpPr>
            <p:spPr>
              <a:xfrm>
                <a:off x="2800154" y="2007749"/>
                <a:ext cx="3734575" cy="70788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施行日 </a:t>
                </a:r>
                <a:r>
                  <a:rPr kumimoji="0" lang="en-US" altLang="zh-TW"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rPr>
                  <a:t>(§21)</a:t>
                </a:r>
                <a:endParaRPr kumimoji="0" lang="zh-TW" altLang="en-US" sz="2800" b="1" i="0" u="none" strike="noStrike" kern="1200" cap="none" spc="0" normalizeH="0" baseline="0" noProof="0" dirty="0">
                  <a:ln>
                    <a:noFill/>
                  </a:ln>
                  <a:solidFill>
                    <a:srgbClr val="3A577B"/>
                  </a:solidFill>
                  <a:effectLst/>
                  <a:uLnTx/>
                  <a:uFillTx/>
                  <a:latin typeface="微軟正黑體" panose="020B0604030504040204" pitchFamily="34" charset="-120"/>
                  <a:ea typeface="微軟正黑體" panose="020B0604030504040204" pitchFamily="34" charset="-120"/>
                  <a:cs typeface="+mn-cs"/>
                </a:endParaRPr>
              </a:p>
            </p:txBody>
          </p:sp>
        </p:grpSp>
        <p:sp>
          <p:nvSpPr>
            <p:cNvPr id="44" name="矩形 43"/>
            <p:cNvSpPr/>
            <p:nvPr/>
          </p:nvSpPr>
          <p:spPr>
            <a:xfrm>
              <a:off x="11844723" y="2966171"/>
              <a:ext cx="5124460"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本法自公布後</a:t>
              </a:r>
              <a:r>
                <a:rPr kumimoji="0" lang="en-US" altLang="zh-TW"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6</a:t>
              </a:r>
              <a:r>
                <a:rPr kumimoji="0" lang="zh-TW" altLang="en-US" sz="28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個月施行。</a:t>
              </a:r>
            </a:p>
          </p:txBody>
        </p:sp>
        <p:sp>
          <p:nvSpPr>
            <p:cNvPr id="45" name="等腰三角形 44">
              <a:extLst>
                <a:ext uri="{FF2B5EF4-FFF2-40B4-BE49-F238E27FC236}">
                  <a16:creationId xmlns="" xmlns:a16="http://schemas.microsoft.com/office/drawing/2014/main" id="{05F328E0-1D89-481C-BE95-EDFD4DF90AC8}"/>
                </a:ext>
              </a:extLst>
            </p:cNvPr>
            <p:cNvSpPr>
              <a:spLocks noChangeAspect="1"/>
            </p:cNvSpPr>
            <p:nvPr/>
          </p:nvSpPr>
          <p:spPr>
            <a:xfrm>
              <a:off x="11304758" y="3063650"/>
              <a:ext cx="360000" cy="310345"/>
            </a:xfrm>
            <a:prstGeom prst="triangle">
              <a:avLst/>
            </a:prstGeom>
            <a:solidFill>
              <a:srgbClr val="3A577B"/>
            </a:solidFill>
            <a:ln w="25400" cap="flat" cmpd="sng" algn="ctr">
              <a:solidFill>
                <a:srgbClr val="3A577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grpSp>
      <p:sp>
        <p:nvSpPr>
          <p:cNvPr id="55" name="矩形 54"/>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027444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70689" y="3490702"/>
            <a:ext cx="9346622" cy="2954655"/>
          </a:xfrm>
          <a:prstGeom prst="rect">
            <a:avLst/>
          </a:prstGeom>
        </p:spPr>
        <p:txBody>
          <a:bodyPr lIns="0" tIns="0" rIns="0" bIns="0" rtlCol="0" anchor="t">
            <a:spAutoFit/>
          </a:bodyPr>
          <a:lstStyle/>
          <a:p>
            <a:pPr algn="ctr"/>
            <a:r>
              <a:rPr lang="zh-TW" altLang="en-US" sz="9600" b="1" dirty="0">
                <a:solidFill>
                  <a:srgbClr val="0E2F5F"/>
                </a:solidFill>
                <a:latin typeface="微軟正黑體" panose="020B0604030504040204" pitchFamily="34" charset="-120"/>
                <a:ea typeface="微軟正黑體" panose="020B0604030504040204" pitchFamily="34" charset="-120"/>
                <a:cs typeface="Barlow Condensed Heavy"/>
                <a:sym typeface="Barlow Condensed Heavy"/>
              </a:rPr>
              <a:t>簡報結束</a:t>
            </a:r>
            <a:endParaRPr lang="en-US" altLang="zh-TW" sz="9600" b="1" dirty="0">
              <a:solidFill>
                <a:srgbClr val="0E2F5F"/>
              </a:solidFill>
              <a:latin typeface="微軟正黑體" panose="020B0604030504040204" pitchFamily="34" charset="-120"/>
              <a:ea typeface="微軟正黑體" panose="020B0604030504040204" pitchFamily="34" charset="-120"/>
              <a:cs typeface="Barlow Condensed Heavy"/>
              <a:sym typeface="Barlow Condensed Heavy"/>
            </a:endParaRPr>
          </a:p>
          <a:p>
            <a:pPr algn="ctr"/>
            <a:r>
              <a:rPr lang="zh-TW" altLang="en-US" sz="9600" b="1" dirty="0">
                <a:solidFill>
                  <a:srgbClr val="0E2F5F"/>
                </a:solidFill>
                <a:latin typeface="微軟正黑體" panose="020B0604030504040204" pitchFamily="34" charset="-120"/>
                <a:ea typeface="微軟正黑體" panose="020B0604030504040204" pitchFamily="34" charset="-120"/>
                <a:cs typeface="Barlow Condensed Heavy"/>
                <a:sym typeface="Barlow Condensed Heavy"/>
              </a:rPr>
              <a:t>敬請指教</a:t>
            </a:r>
            <a:endParaRPr lang="en-US" sz="9600" b="1" dirty="0">
              <a:solidFill>
                <a:srgbClr val="0E2F5F"/>
              </a:solidFill>
              <a:latin typeface="微軟正黑體" panose="020B0604030504040204" pitchFamily="34" charset="-120"/>
              <a:ea typeface="微軟正黑體" panose="020B0604030504040204" pitchFamily="34" charset="-120"/>
              <a:cs typeface="Barlow Condensed Heavy"/>
              <a:sym typeface="Barlow Condensed Heavy"/>
            </a:endParaRPr>
          </a:p>
        </p:txBody>
      </p:sp>
      <p:grpSp>
        <p:nvGrpSpPr>
          <p:cNvPr id="8" name="Group 8"/>
          <p:cNvGrpSpPr/>
          <p:nvPr/>
        </p:nvGrpSpPr>
        <p:grpSpPr>
          <a:xfrm>
            <a:off x="3424608" y="-1072654"/>
            <a:ext cx="11438784" cy="2839490"/>
            <a:chOff x="0" y="0"/>
            <a:chExt cx="3012684" cy="747849"/>
          </a:xfrm>
        </p:grpSpPr>
        <p:sp>
          <p:nvSpPr>
            <p:cNvPr id="9" name="Freeform 9"/>
            <p:cNvSpPr/>
            <p:nvPr/>
          </p:nvSpPr>
          <p:spPr>
            <a:xfrm>
              <a:off x="0" y="0"/>
              <a:ext cx="3012684" cy="747849"/>
            </a:xfrm>
            <a:custGeom>
              <a:avLst/>
              <a:gdLst/>
              <a:ahLst/>
              <a:cxnLst/>
              <a:rect l="l" t="t" r="r" b="b"/>
              <a:pathLst>
                <a:path w="3012684" h="747849">
                  <a:moveTo>
                    <a:pt x="39932" y="0"/>
                  </a:moveTo>
                  <a:lnTo>
                    <a:pt x="2972752" y="0"/>
                  </a:lnTo>
                  <a:cubicBezTo>
                    <a:pt x="2994806" y="0"/>
                    <a:pt x="3012684" y="17878"/>
                    <a:pt x="3012684" y="39932"/>
                  </a:cubicBezTo>
                  <a:lnTo>
                    <a:pt x="3012684" y="707917"/>
                  </a:lnTo>
                  <a:cubicBezTo>
                    <a:pt x="3012684" y="729971"/>
                    <a:pt x="2994806" y="747849"/>
                    <a:pt x="2972752" y="747849"/>
                  </a:cubicBezTo>
                  <a:lnTo>
                    <a:pt x="39932" y="747849"/>
                  </a:lnTo>
                  <a:cubicBezTo>
                    <a:pt x="17878" y="747849"/>
                    <a:pt x="0" y="729971"/>
                    <a:pt x="0" y="707917"/>
                  </a:cubicBezTo>
                  <a:lnTo>
                    <a:pt x="0" y="39932"/>
                  </a:lnTo>
                  <a:cubicBezTo>
                    <a:pt x="0" y="17878"/>
                    <a:pt x="17878" y="0"/>
                    <a:pt x="39932" y="0"/>
                  </a:cubicBezTo>
                  <a:close/>
                </a:path>
              </a:pathLst>
            </a:custGeom>
            <a:solidFill>
              <a:srgbClr val="E1EDFC"/>
            </a:solidFill>
            <a:ln cap="rnd">
              <a:noFill/>
              <a:prstDash val="solid"/>
              <a:round/>
            </a:ln>
          </p:spPr>
        </p:sp>
        <p:sp>
          <p:nvSpPr>
            <p:cNvPr id="10" name="TextBox 10"/>
            <p:cNvSpPr txBox="1"/>
            <p:nvPr/>
          </p:nvSpPr>
          <p:spPr>
            <a:xfrm>
              <a:off x="0" y="-47625"/>
              <a:ext cx="3012684" cy="795474"/>
            </a:xfrm>
            <a:prstGeom prst="rect">
              <a:avLst/>
            </a:prstGeom>
          </p:spPr>
          <p:txBody>
            <a:bodyPr lIns="50800" tIns="50800" rIns="50800" bIns="50800" rtlCol="0" anchor="ctr"/>
            <a:lstStyle/>
            <a:p>
              <a:pPr marL="0" lvl="0" indent="0" algn="ctr">
                <a:lnSpc>
                  <a:spcPts val="2800"/>
                </a:lnSpc>
                <a:spcBef>
                  <a:spcPct val="0"/>
                </a:spcBef>
              </a:pPr>
              <a:endParaRPr/>
            </a:p>
          </p:txBody>
        </p:sp>
      </p:grpSp>
      <p:grpSp>
        <p:nvGrpSpPr>
          <p:cNvPr id="11" name="Group 11"/>
          <p:cNvGrpSpPr/>
          <p:nvPr/>
        </p:nvGrpSpPr>
        <p:grpSpPr>
          <a:xfrm>
            <a:off x="8395527" y="1028700"/>
            <a:ext cx="1496945" cy="149694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188CC"/>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14" name="Freeform 14"/>
          <p:cNvSpPr/>
          <p:nvPr/>
        </p:nvSpPr>
        <p:spPr>
          <a:xfrm>
            <a:off x="8673581" y="1447879"/>
            <a:ext cx="940838" cy="658587"/>
          </a:xfrm>
          <a:custGeom>
            <a:avLst/>
            <a:gdLst/>
            <a:ahLst/>
            <a:cxnLst/>
            <a:rect l="l" t="t" r="r" b="b"/>
            <a:pathLst>
              <a:path w="940838" h="658587">
                <a:moveTo>
                  <a:pt x="0" y="0"/>
                </a:moveTo>
                <a:lnTo>
                  <a:pt x="940838" y="0"/>
                </a:lnTo>
                <a:lnTo>
                  <a:pt x="940838" y="658587"/>
                </a:lnTo>
                <a:lnTo>
                  <a:pt x="0" y="65858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5" name="Freeform 15"/>
          <p:cNvSpPr/>
          <p:nvPr/>
        </p:nvSpPr>
        <p:spPr>
          <a:xfrm>
            <a:off x="3424608" y="4750679"/>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6" name="Freeform 16"/>
          <p:cNvSpPr/>
          <p:nvPr/>
        </p:nvSpPr>
        <p:spPr>
          <a:xfrm flipH="1">
            <a:off x="13344065" y="4750679"/>
            <a:ext cx="1519327" cy="469610"/>
          </a:xfrm>
          <a:custGeom>
            <a:avLst/>
            <a:gdLst/>
            <a:ahLst/>
            <a:cxnLst/>
            <a:rect l="l" t="t" r="r" b="b"/>
            <a:pathLst>
              <a:path w="1519327" h="469610">
                <a:moveTo>
                  <a:pt x="1519327" y="0"/>
                </a:moveTo>
                <a:lnTo>
                  <a:pt x="0" y="0"/>
                </a:lnTo>
                <a:lnTo>
                  <a:pt x="0" y="469610"/>
                </a:lnTo>
                <a:lnTo>
                  <a:pt x="1519327" y="469610"/>
                </a:lnTo>
                <a:lnTo>
                  <a:pt x="1519327"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17" name="Group 17"/>
          <p:cNvGrpSpPr/>
          <p:nvPr/>
        </p:nvGrpSpPr>
        <p:grpSpPr>
          <a:xfrm>
            <a:off x="0" y="9064622"/>
            <a:ext cx="18288000" cy="1290285"/>
            <a:chOff x="0" y="0"/>
            <a:chExt cx="4816593" cy="339828"/>
          </a:xfrm>
        </p:grpSpPr>
        <p:sp>
          <p:nvSpPr>
            <p:cNvPr id="18" name="Freeform 18"/>
            <p:cNvSpPr/>
            <p:nvPr/>
          </p:nvSpPr>
          <p:spPr>
            <a:xfrm>
              <a:off x="0" y="0"/>
              <a:ext cx="4816592" cy="339828"/>
            </a:xfrm>
            <a:custGeom>
              <a:avLst/>
              <a:gdLst/>
              <a:ahLst/>
              <a:cxnLst/>
              <a:rect l="l" t="t" r="r" b="b"/>
              <a:pathLst>
                <a:path w="4816592" h="339828">
                  <a:moveTo>
                    <a:pt x="0" y="0"/>
                  </a:moveTo>
                  <a:lnTo>
                    <a:pt x="4816592" y="0"/>
                  </a:lnTo>
                  <a:lnTo>
                    <a:pt x="4816592" y="339828"/>
                  </a:lnTo>
                  <a:lnTo>
                    <a:pt x="0" y="339828"/>
                  </a:lnTo>
                  <a:close/>
                </a:path>
              </a:pathLst>
            </a:custGeom>
            <a:solidFill>
              <a:srgbClr val="0E2F5F"/>
            </a:solidFill>
            <a:ln cap="sq">
              <a:noFill/>
              <a:prstDash val="solid"/>
              <a:miter/>
            </a:ln>
          </p:spPr>
        </p:sp>
        <p:sp>
          <p:nvSpPr>
            <p:cNvPr id="19" name="TextBox 19"/>
            <p:cNvSpPr txBox="1"/>
            <p:nvPr/>
          </p:nvSpPr>
          <p:spPr>
            <a:xfrm>
              <a:off x="0" y="-47625"/>
              <a:ext cx="4816593" cy="387453"/>
            </a:xfrm>
            <a:prstGeom prst="rect">
              <a:avLst/>
            </a:prstGeom>
          </p:spPr>
          <p:txBody>
            <a:bodyPr lIns="50800" tIns="50800" rIns="50800" bIns="50800" rtlCol="0" anchor="ctr"/>
            <a:lstStyle/>
            <a:p>
              <a:pPr marL="0" lvl="0" indent="0" algn="ctr">
                <a:lnSpc>
                  <a:spcPts val="2800"/>
                </a:lnSpc>
                <a:spcBef>
                  <a:spcPct val="0"/>
                </a:spcBef>
              </a:pPr>
              <a:endParaRPr/>
            </a:p>
          </p:txBody>
        </p:sp>
      </p:grpSp>
      <p:sp>
        <p:nvSpPr>
          <p:cNvPr id="35" name="TextBox 23">
            <a:extLst>
              <a:ext uri="{FF2B5EF4-FFF2-40B4-BE49-F238E27FC236}">
                <a16:creationId xmlns="" xmlns:a16="http://schemas.microsoft.com/office/drawing/2014/main" id="{6F391F8D-894C-432A-9CB7-397F183CEB5B}"/>
              </a:ext>
            </a:extLst>
          </p:cNvPr>
          <p:cNvSpPr txBox="1"/>
          <p:nvPr/>
        </p:nvSpPr>
        <p:spPr>
          <a:xfrm>
            <a:off x="4140331" y="10144632"/>
            <a:ext cx="3147844" cy="430887"/>
          </a:xfrm>
          <a:prstGeom prst="rect">
            <a:avLst/>
          </a:prstGeom>
        </p:spPr>
        <p:txBody>
          <a:bodyPr wrap="square" lIns="0" tIns="0" rIns="0" bIns="0" rtlCol="0" anchor="t">
            <a:spAutoFit/>
          </a:bodyPr>
          <a:lstStyle/>
          <a:p>
            <a:endParaRPr lang="en-US" sz="2800" b="1" dirty="0">
              <a:solidFill>
                <a:schemeClr val="bg1"/>
              </a:solidFill>
              <a:latin typeface="微軟正黑體" panose="020B0604030504040204" pitchFamily="34" charset="-120"/>
              <a:ea typeface="微軟正黑體" panose="020B0604030504040204" pitchFamily="34" charset="-120"/>
              <a:cs typeface="Montserrat Light Bold"/>
              <a:sym typeface="Open Sauce"/>
            </a:endParaRPr>
          </a:p>
        </p:txBody>
      </p:sp>
      <p:sp>
        <p:nvSpPr>
          <p:cNvPr id="37" name="TextBox 25">
            <a:extLst>
              <a:ext uri="{FF2B5EF4-FFF2-40B4-BE49-F238E27FC236}">
                <a16:creationId xmlns="" xmlns:a16="http://schemas.microsoft.com/office/drawing/2014/main" id="{945DC041-2ED0-4EEF-9212-E7610A145472}"/>
              </a:ext>
            </a:extLst>
          </p:cNvPr>
          <p:cNvSpPr txBox="1"/>
          <p:nvPr/>
        </p:nvSpPr>
        <p:spPr>
          <a:xfrm>
            <a:off x="7543800" y="9354049"/>
            <a:ext cx="3536945" cy="457561"/>
          </a:xfrm>
          <a:prstGeom prst="rect">
            <a:avLst/>
          </a:prstGeom>
        </p:spPr>
        <p:txBody>
          <a:bodyPr wrap="square" lIns="0" tIns="0" rIns="0" bIns="0" rtlCol="0" anchor="t">
            <a:spAutoFit/>
          </a:bodyPr>
          <a:lstStyle/>
          <a:p>
            <a:pPr marL="0" lvl="0" indent="0" algn="l">
              <a:lnSpc>
                <a:spcPts val="3919"/>
              </a:lnSpc>
            </a:pPr>
            <a:r>
              <a:rPr lang="zh-TW" altLang="en-US" sz="2800" b="1" dirty="0">
                <a:solidFill>
                  <a:srgbClr val="FFFFFF"/>
                </a:solidFill>
                <a:latin typeface="微軟正黑體" panose="020B0604030504040204" pitchFamily="34" charset="-120"/>
                <a:ea typeface="微軟正黑體" panose="020B0604030504040204" pitchFamily="34" charset="-120"/>
                <a:cs typeface="Open Sans Semi-Bold"/>
                <a:sym typeface="Open Sans Semi-Bold"/>
              </a:rPr>
              <a:t>法務部廉政署肅貪組</a:t>
            </a:r>
            <a:endParaRPr lang="en-US" sz="2800" b="1" dirty="0">
              <a:solidFill>
                <a:srgbClr val="FFFFFF"/>
              </a:solidFill>
              <a:latin typeface="微軟正黑體" panose="020B0604030504040204" pitchFamily="34" charset="-120"/>
              <a:ea typeface="微軟正黑體" panose="020B0604030504040204" pitchFamily="34" charset="-120"/>
              <a:cs typeface="Open Sans Semi-Bold"/>
              <a:sym typeface="Open Sans Semi-Bold"/>
            </a:endParaRPr>
          </a:p>
        </p:txBody>
      </p:sp>
      <p:grpSp>
        <p:nvGrpSpPr>
          <p:cNvPr id="38" name="Group 887">
            <a:extLst>
              <a:ext uri="{FF2B5EF4-FFF2-40B4-BE49-F238E27FC236}">
                <a16:creationId xmlns="" xmlns:a16="http://schemas.microsoft.com/office/drawing/2014/main" id="{9A42FF97-AFD4-45B7-84CA-DEE4C701D2FE}"/>
              </a:ext>
            </a:extLst>
          </p:cNvPr>
          <p:cNvGrpSpPr>
            <a:grpSpLocks noChangeAspect="1"/>
          </p:cNvGrpSpPr>
          <p:nvPr/>
        </p:nvGrpSpPr>
        <p:grpSpPr bwMode="auto">
          <a:xfrm>
            <a:off x="7046988" y="9326480"/>
            <a:ext cx="358921" cy="446461"/>
            <a:chOff x="5971" y="2553"/>
            <a:chExt cx="246" cy="306"/>
          </a:xfrm>
          <a:solidFill>
            <a:schemeClr val="bg1">
              <a:lumMod val="95000"/>
            </a:schemeClr>
          </a:solidFill>
          <a:effectLst>
            <a:reflection blurRad="6350" stA="50000" endA="300" endPos="40000" dir="5400000" sy="-100000" algn="bl" rotWithShape="0"/>
          </a:effectLst>
        </p:grpSpPr>
        <p:sp>
          <p:nvSpPr>
            <p:cNvPr id="39" name="Freeform 889">
              <a:extLst>
                <a:ext uri="{FF2B5EF4-FFF2-40B4-BE49-F238E27FC236}">
                  <a16:creationId xmlns="" xmlns:a16="http://schemas.microsoft.com/office/drawing/2014/main" id="{B0F9CF34-C72C-4AFC-8B8C-967210C78CEE}"/>
                </a:ext>
              </a:extLst>
            </p:cNvPr>
            <p:cNvSpPr>
              <a:spLocks/>
            </p:cNvSpPr>
            <p:nvPr/>
          </p:nvSpPr>
          <p:spPr bwMode="auto">
            <a:xfrm>
              <a:off x="5971" y="2715"/>
              <a:ext cx="246" cy="144"/>
            </a:xfrm>
            <a:custGeom>
              <a:avLst/>
              <a:gdLst>
                <a:gd name="T0" fmla="*/ 66 w 101"/>
                <a:gd name="T1" fmla="*/ 0 h 60"/>
                <a:gd name="T2" fmla="*/ 58 w 101"/>
                <a:gd name="T3" fmla="*/ 38 h 60"/>
                <a:gd name="T4" fmla="*/ 54 w 101"/>
                <a:gd name="T5" fmla="*/ 12 h 60"/>
                <a:gd name="T6" fmla="*/ 56 w 101"/>
                <a:gd name="T7" fmla="*/ 6 h 60"/>
                <a:gd name="T8" fmla="*/ 52 w 101"/>
                <a:gd name="T9" fmla="*/ 2 h 60"/>
                <a:gd name="T10" fmla="*/ 51 w 101"/>
                <a:gd name="T11" fmla="*/ 2 h 60"/>
                <a:gd name="T12" fmla="*/ 50 w 101"/>
                <a:gd name="T13" fmla="*/ 2 h 60"/>
                <a:gd name="T14" fmla="*/ 49 w 101"/>
                <a:gd name="T15" fmla="*/ 2 h 60"/>
                <a:gd name="T16" fmla="*/ 45 w 101"/>
                <a:gd name="T17" fmla="*/ 6 h 60"/>
                <a:gd name="T18" fmla="*/ 47 w 101"/>
                <a:gd name="T19" fmla="*/ 12 h 60"/>
                <a:gd name="T20" fmla="*/ 43 w 101"/>
                <a:gd name="T21" fmla="*/ 38 h 60"/>
                <a:gd name="T22" fmla="*/ 35 w 101"/>
                <a:gd name="T23" fmla="*/ 0 h 60"/>
                <a:gd name="T24" fmla="*/ 35 w 101"/>
                <a:gd name="T25" fmla="*/ 0 h 60"/>
                <a:gd name="T26" fmla="*/ 34 w 101"/>
                <a:gd name="T27" fmla="*/ 0 h 60"/>
                <a:gd name="T28" fmla="*/ 8 w 101"/>
                <a:gd name="T29" fmla="*/ 10 h 60"/>
                <a:gd name="T30" fmla="*/ 0 w 101"/>
                <a:gd name="T31" fmla="*/ 32 h 60"/>
                <a:gd name="T32" fmla="*/ 0 w 101"/>
                <a:gd name="T33" fmla="*/ 56 h 60"/>
                <a:gd name="T34" fmla="*/ 16 w 101"/>
                <a:gd name="T35" fmla="*/ 59 h 60"/>
                <a:gd name="T36" fmla="*/ 16 w 101"/>
                <a:gd name="T37" fmla="*/ 38 h 60"/>
                <a:gd name="T38" fmla="*/ 20 w 101"/>
                <a:gd name="T39" fmla="*/ 30 h 60"/>
                <a:gd name="T40" fmla="*/ 20 w 101"/>
                <a:gd name="T41" fmla="*/ 59 h 60"/>
                <a:gd name="T42" fmla="*/ 51 w 101"/>
                <a:gd name="T43" fmla="*/ 60 h 60"/>
                <a:gd name="T44" fmla="*/ 80 w 101"/>
                <a:gd name="T45" fmla="*/ 59 h 60"/>
                <a:gd name="T46" fmla="*/ 80 w 101"/>
                <a:gd name="T47" fmla="*/ 30 h 60"/>
                <a:gd name="T48" fmla="*/ 85 w 101"/>
                <a:gd name="T49" fmla="*/ 38 h 60"/>
                <a:gd name="T50" fmla="*/ 85 w 101"/>
                <a:gd name="T51" fmla="*/ 58 h 60"/>
                <a:gd name="T52" fmla="*/ 101 w 101"/>
                <a:gd name="T53" fmla="*/ 56 h 60"/>
                <a:gd name="T54" fmla="*/ 101 w 101"/>
                <a:gd name="T55" fmla="*/ 32 h 60"/>
                <a:gd name="T56" fmla="*/ 93 w 101"/>
                <a:gd name="T57" fmla="*/ 10 h 60"/>
                <a:gd name="T58" fmla="*/ 67 w 101"/>
                <a:gd name="T59" fmla="*/ 0 h 60"/>
                <a:gd name="T60" fmla="*/ 66 w 101"/>
                <a:gd name="T61" fmla="*/ 0 h 60"/>
                <a:gd name="T62" fmla="*/ 66 w 101"/>
                <a:gd name="T6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60">
                  <a:moveTo>
                    <a:pt x="66" y="0"/>
                  </a:moveTo>
                  <a:cubicBezTo>
                    <a:pt x="66" y="5"/>
                    <a:pt x="58" y="38"/>
                    <a:pt x="58" y="38"/>
                  </a:cubicBezTo>
                  <a:cubicBezTo>
                    <a:pt x="54" y="12"/>
                    <a:pt x="54" y="12"/>
                    <a:pt x="54" y="12"/>
                  </a:cubicBezTo>
                  <a:cubicBezTo>
                    <a:pt x="56" y="6"/>
                    <a:pt x="56" y="6"/>
                    <a:pt x="56" y="6"/>
                  </a:cubicBezTo>
                  <a:cubicBezTo>
                    <a:pt x="52" y="2"/>
                    <a:pt x="52" y="2"/>
                    <a:pt x="52" y="2"/>
                  </a:cubicBezTo>
                  <a:cubicBezTo>
                    <a:pt x="51" y="2"/>
                    <a:pt x="51" y="2"/>
                    <a:pt x="51" y="2"/>
                  </a:cubicBezTo>
                  <a:cubicBezTo>
                    <a:pt x="50" y="2"/>
                    <a:pt x="50" y="2"/>
                    <a:pt x="50" y="2"/>
                  </a:cubicBezTo>
                  <a:cubicBezTo>
                    <a:pt x="49" y="2"/>
                    <a:pt x="49" y="2"/>
                    <a:pt x="49" y="2"/>
                  </a:cubicBezTo>
                  <a:cubicBezTo>
                    <a:pt x="45" y="6"/>
                    <a:pt x="45" y="6"/>
                    <a:pt x="45" y="6"/>
                  </a:cubicBezTo>
                  <a:cubicBezTo>
                    <a:pt x="47" y="12"/>
                    <a:pt x="47" y="12"/>
                    <a:pt x="47" y="12"/>
                  </a:cubicBezTo>
                  <a:cubicBezTo>
                    <a:pt x="43" y="38"/>
                    <a:pt x="43" y="38"/>
                    <a:pt x="43" y="38"/>
                  </a:cubicBezTo>
                  <a:cubicBezTo>
                    <a:pt x="43" y="38"/>
                    <a:pt x="35" y="5"/>
                    <a:pt x="35" y="0"/>
                  </a:cubicBezTo>
                  <a:cubicBezTo>
                    <a:pt x="35" y="0"/>
                    <a:pt x="35" y="0"/>
                    <a:pt x="35" y="0"/>
                  </a:cubicBezTo>
                  <a:cubicBezTo>
                    <a:pt x="34" y="0"/>
                    <a:pt x="34" y="0"/>
                    <a:pt x="34" y="0"/>
                  </a:cubicBezTo>
                  <a:cubicBezTo>
                    <a:pt x="29" y="1"/>
                    <a:pt x="15" y="6"/>
                    <a:pt x="8" y="10"/>
                  </a:cubicBezTo>
                  <a:cubicBezTo>
                    <a:pt x="6" y="12"/>
                    <a:pt x="1" y="17"/>
                    <a:pt x="0" y="32"/>
                  </a:cubicBezTo>
                  <a:cubicBezTo>
                    <a:pt x="0" y="34"/>
                    <a:pt x="0" y="47"/>
                    <a:pt x="0" y="56"/>
                  </a:cubicBezTo>
                  <a:cubicBezTo>
                    <a:pt x="6" y="57"/>
                    <a:pt x="9" y="58"/>
                    <a:pt x="16" y="59"/>
                  </a:cubicBezTo>
                  <a:cubicBezTo>
                    <a:pt x="16" y="51"/>
                    <a:pt x="16" y="40"/>
                    <a:pt x="16" y="38"/>
                  </a:cubicBezTo>
                  <a:cubicBezTo>
                    <a:pt x="16" y="35"/>
                    <a:pt x="19" y="32"/>
                    <a:pt x="20" y="30"/>
                  </a:cubicBezTo>
                  <a:cubicBezTo>
                    <a:pt x="20" y="59"/>
                    <a:pt x="20" y="59"/>
                    <a:pt x="20" y="59"/>
                  </a:cubicBezTo>
                  <a:cubicBezTo>
                    <a:pt x="29" y="59"/>
                    <a:pt x="41" y="60"/>
                    <a:pt x="51" y="60"/>
                  </a:cubicBezTo>
                  <a:cubicBezTo>
                    <a:pt x="60" y="60"/>
                    <a:pt x="71" y="59"/>
                    <a:pt x="80" y="59"/>
                  </a:cubicBezTo>
                  <a:cubicBezTo>
                    <a:pt x="80" y="30"/>
                    <a:pt x="80" y="30"/>
                    <a:pt x="80" y="30"/>
                  </a:cubicBezTo>
                  <a:cubicBezTo>
                    <a:pt x="82" y="32"/>
                    <a:pt x="85" y="34"/>
                    <a:pt x="85" y="38"/>
                  </a:cubicBezTo>
                  <a:cubicBezTo>
                    <a:pt x="85" y="40"/>
                    <a:pt x="85" y="51"/>
                    <a:pt x="85" y="58"/>
                  </a:cubicBezTo>
                  <a:cubicBezTo>
                    <a:pt x="92" y="58"/>
                    <a:pt x="95" y="57"/>
                    <a:pt x="101" y="56"/>
                  </a:cubicBezTo>
                  <a:cubicBezTo>
                    <a:pt x="101" y="47"/>
                    <a:pt x="101" y="34"/>
                    <a:pt x="101" y="32"/>
                  </a:cubicBezTo>
                  <a:cubicBezTo>
                    <a:pt x="100" y="17"/>
                    <a:pt x="95" y="12"/>
                    <a:pt x="93" y="10"/>
                  </a:cubicBezTo>
                  <a:cubicBezTo>
                    <a:pt x="86" y="6"/>
                    <a:pt x="72" y="1"/>
                    <a:pt x="67" y="0"/>
                  </a:cubicBezTo>
                  <a:cubicBezTo>
                    <a:pt x="66" y="0"/>
                    <a:pt x="66" y="0"/>
                    <a:pt x="66" y="0"/>
                  </a:cubicBezTo>
                  <a:cubicBezTo>
                    <a:pt x="66" y="0"/>
                    <a:pt x="66"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dirty="0">
                <a:solidFill>
                  <a:schemeClr val="bg1"/>
                </a:solidFill>
                <a:ea typeface="Arial Unicode MS" panose="020B0604020202020204" pitchFamily="34" charset="-122"/>
              </a:endParaRPr>
            </a:p>
          </p:txBody>
        </p:sp>
        <p:sp>
          <p:nvSpPr>
            <p:cNvPr id="40" name="Freeform 890">
              <a:extLst>
                <a:ext uri="{FF2B5EF4-FFF2-40B4-BE49-F238E27FC236}">
                  <a16:creationId xmlns="" xmlns:a16="http://schemas.microsoft.com/office/drawing/2014/main" id="{D56C5014-0C6B-47EF-AA29-217346B60C85}"/>
                </a:ext>
              </a:extLst>
            </p:cNvPr>
            <p:cNvSpPr>
              <a:spLocks/>
            </p:cNvSpPr>
            <p:nvPr/>
          </p:nvSpPr>
          <p:spPr bwMode="auto">
            <a:xfrm>
              <a:off x="6032" y="2553"/>
              <a:ext cx="124" cy="147"/>
            </a:xfrm>
            <a:custGeom>
              <a:avLst/>
              <a:gdLst>
                <a:gd name="T0" fmla="*/ 26 w 51"/>
                <a:gd name="T1" fmla="*/ 0 h 61"/>
                <a:gd name="T2" fmla="*/ 4 w 51"/>
                <a:gd name="T3" fmla="*/ 25 h 61"/>
                <a:gd name="T4" fmla="*/ 0 w 51"/>
                <a:gd name="T5" fmla="*/ 30 h 61"/>
                <a:gd name="T6" fmla="*/ 5 w 51"/>
                <a:gd name="T7" fmla="*/ 40 h 61"/>
                <a:gd name="T8" fmla="*/ 26 w 51"/>
                <a:gd name="T9" fmla="*/ 61 h 61"/>
                <a:gd name="T10" fmla="*/ 46 w 51"/>
                <a:gd name="T11" fmla="*/ 39 h 61"/>
                <a:gd name="T12" fmla="*/ 51 w 51"/>
                <a:gd name="T13" fmla="*/ 30 h 61"/>
                <a:gd name="T14" fmla="*/ 48 w 51"/>
                <a:gd name="T15" fmla="*/ 25 h 61"/>
                <a:gd name="T16" fmla="*/ 26 w 51"/>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1">
                  <a:moveTo>
                    <a:pt x="26" y="0"/>
                  </a:moveTo>
                  <a:cubicBezTo>
                    <a:pt x="13" y="0"/>
                    <a:pt x="4" y="11"/>
                    <a:pt x="4" y="25"/>
                  </a:cubicBezTo>
                  <a:cubicBezTo>
                    <a:pt x="2" y="26"/>
                    <a:pt x="0" y="27"/>
                    <a:pt x="0" y="30"/>
                  </a:cubicBezTo>
                  <a:cubicBezTo>
                    <a:pt x="0" y="33"/>
                    <a:pt x="2" y="39"/>
                    <a:pt x="5" y="40"/>
                  </a:cubicBezTo>
                  <a:cubicBezTo>
                    <a:pt x="8" y="51"/>
                    <a:pt x="15" y="61"/>
                    <a:pt x="26" y="61"/>
                  </a:cubicBezTo>
                  <a:cubicBezTo>
                    <a:pt x="37" y="61"/>
                    <a:pt x="44" y="51"/>
                    <a:pt x="46" y="39"/>
                  </a:cubicBezTo>
                  <a:cubicBezTo>
                    <a:pt x="50" y="38"/>
                    <a:pt x="51" y="33"/>
                    <a:pt x="51" y="30"/>
                  </a:cubicBezTo>
                  <a:cubicBezTo>
                    <a:pt x="51" y="27"/>
                    <a:pt x="50" y="26"/>
                    <a:pt x="48" y="25"/>
                  </a:cubicBezTo>
                  <a:cubicBezTo>
                    <a:pt x="47" y="11"/>
                    <a:pt x="39"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dirty="0">
                <a:solidFill>
                  <a:schemeClr val="bg1"/>
                </a:solidFill>
                <a:ea typeface="Arial Unicode MS" panose="020B0604020202020204" pitchFamily="3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4933778" cy="907556"/>
            <a:chOff x="228600" y="110926"/>
            <a:chExt cx="4933778" cy="90755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1" y="110926"/>
              <a:ext cx="3166257" cy="907556"/>
            </a:xfrm>
            <a:prstGeom prst="rect">
              <a:avLst/>
            </a:prstGeom>
          </p:spPr>
          <p:txBody>
            <a:bodyPr wrap="square" lIns="0" tIns="0" rIns="0" bIns="0" rtlCol="0" anchor="t">
              <a:spAutoFit/>
            </a:bodyPr>
            <a:lstStyle/>
            <a:p>
              <a:pPr algn="l">
                <a:lnSpc>
                  <a:spcPts val="7619"/>
                </a:lnSpc>
              </a:pPr>
              <a:r>
                <a:rPr lang="zh-TW" alt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法規特色</a:t>
              </a:r>
              <a:endParaRPr 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endParaRPr>
            </a:p>
          </p:txBody>
        </p:sp>
      </p:grpSp>
      <p:sp>
        <p:nvSpPr>
          <p:cNvPr id="178" name="TextBox 19"/>
          <p:cNvSpPr txBox="1"/>
          <p:nvPr/>
        </p:nvSpPr>
        <p:spPr>
          <a:xfrm>
            <a:off x="-4" y="-25595"/>
            <a:ext cx="18288000" cy="163187"/>
          </a:xfrm>
          <a:prstGeom prst="rect">
            <a:avLst/>
          </a:prstGeom>
        </p:spPr>
        <p:txBody>
          <a:bodyPr lIns="50800" tIns="50800" rIns="50800" bIns="50800" rtlCol="0" anchor="ctr"/>
          <a:lstStyle/>
          <a:p>
            <a:pPr marL="0" lvl="0" indent="0" algn="ctr">
              <a:lnSpc>
                <a:spcPts val="2800"/>
              </a:lnSpc>
              <a:spcBef>
                <a:spcPct val="0"/>
              </a:spcBef>
            </a:pPr>
            <a:endParaRPr/>
          </a:p>
        </p:txBody>
      </p:sp>
      <p:grpSp>
        <p:nvGrpSpPr>
          <p:cNvPr id="2" name="群組 1"/>
          <p:cNvGrpSpPr/>
          <p:nvPr/>
        </p:nvGrpSpPr>
        <p:grpSpPr>
          <a:xfrm>
            <a:off x="1022393" y="5884751"/>
            <a:ext cx="5060185" cy="900000"/>
            <a:chOff x="1028700" y="5172075"/>
            <a:chExt cx="5060185" cy="665701"/>
          </a:xfrm>
        </p:grpSpPr>
        <p:grpSp>
          <p:nvGrpSpPr>
            <p:cNvPr id="113" name="Group 5"/>
            <p:cNvGrpSpPr/>
            <p:nvPr/>
          </p:nvGrpSpPr>
          <p:grpSpPr>
            <a:xfrm>
              <a:off x="1028700" y="5172075"/>
              <a:ext cx="5060185" cy="665701"/>
              <a:chOff x="0" y="0"/>
              <a:chExt cx="1332724" cy="175329"/>
            </a:xfrm>
          </p:grpSpPr>
          <p:sp>
            <p:nvSpPr>
              <p:cNvPr id="114" name="Freeform 6"/>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41B8D5"/>
              </a:solidFill>
            </p:spPr>
          </p:sp>
          <p:sp>
            <p:nvSpPr>
              <p:cNvPr id="115"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124" name="TextBox 29"/>
            <p:cNvSpPr txBox="1"/>
            <p:nvPr/>
          </p:nvSpPr>
          <p:spPr>
            <a:xfrm>
              <a:off x="1393259" y="5372186"/>
              <a:ext cx="4331066" cy="303537"/>
            </a:xfrm>
            <a:prstGeom prst="rect">
              <a:avLst/>
            </a:prstGeom>
          </p:spPr>
          <p:txBody>
            <a:bodyPr lIns="0" tIns="0" rIns="0" bIns="0" rtlCol="0" anchor="t">
              <a:spAutoFit/>
            </a:bodyPr>
            <a:lstStyle/>
            <a:p>
              <a:pPr lvl="0" algn="ctr">
                <a:lnSpc>
                  <a:spcPts val="3220"/>
                </a:lnSpc>
              </a:pPr>
              <a:r>
                <a:rPr lang="zh-TW" alt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rPr>
                <a:t>組成揭弊者保護委員會</a:t>
              </a:r>
              <a:endParaRPr lang="en-US" altLang="zh-TW" sz="32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70" name="群組 169"/>
          <p:cNvGrpSpPr/>
          <p:nvPr/>
        </p:nvGrpSpPr>
        <p:grpSpPr>
          <a:xfrm>
            <a:off x="6768063" y="5884751"/>
            <a:ext cx="5060185" cy="900000"/>
            <a:chOff x="1028700" y="5172075"/>
            <a:chExt cx="5060185" cy="665701"/>
          </a:xfrm>
        </p:grpSpPr>
        <p:grpSp>
          <p:nvGrpSpPr>
            <p:cNvPr id="171" name="Group 5"/>
            <p:cNvGrpSpPr/>
            <p:nvPr/>
          </p:nvGrpSpPr>
          <p:grpSpPr>
            <a:xfrm>
              <a:off x="1028700" y="5172075"/>
              <a:ext cx="5060185" cy="665701"/>
              <a:chOff x="0" y="0"/>
              <a:chExt cx="1332724" cy="175329"/>
            </a:xfrm>
          </p:grpSpPr>
          <p:sp>
            <p:nvSpPr>
              <p:cNvPr id="177" name="Freeform 6"/>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3A577B"/>
              </a:solidFill>
            </p:spPr>
          </p:sp>
          <p:sp>
            <p:nvSpPr>
              <p:cNvPr id="179"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176" name="TextBox 29"/>
            <p:cNvSpPr txBox="1"/>
            <p:nvPr/>
          </p:nvSpPr>
          <p:spPr>
            <a:xfrm>
              <a:off x="1393259" y="5369616"/>
              <a:ext cx="4331066" cy="303537"/>
            </a:xfrm>
            <a:prstGeom prst="rect">
              <a:avLst/>
            </a:prstGeom>
          </p:spPr>
          <p:txBody>
            <a:bodyPr lIns="0" tIns="0" rIns="0" bIns="0" rtlCol="0" anchor="t">
              <a:spAutoFit/>
            </a:bodyPr>
            <a:lstStyle/>
            <a:p>
              <a:pPr algn="ctr">
                <a:lnSpc>
                  <a:spcPts val="3220"/>
                </a:lnSpc>
              </a:pPr>
              <a:r>
                <a:rPr lang="zh-TW" alt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rPr>
                <a:t>層次性通報</a:t>
              </a:r>
              <a:endParaRPr 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80" name="群組 179"/>
          <p:cNvGrpSpPr/>
          <p:nvPr/>
        </p:nvGrpSpPr>
        <p:grpSpPr>
          <a:xfrm>
            <a:off x="12513733" y="5886743"/>
            <a:ext cx="5060185" cy="900000"/>
            <a:chOff x="1028700" y="5172075"/>
            <a:chExt cx="5060185" cy="665701"/>
          </a:xfrm>
        </p:grpSpPr>
        <p:grpSp>
          <p:nvGrpSpPr>
            <p:cNvPr id="181" name="Group 5"/>
            <p:cNvGrpSpPr/>
            <p:nvPr/>
          </p:nvGrpSpPr>
          <p:grpSpPr>
            <a:xfrm>
              <a:off x="1028700" y="5172075"/>
              <a:ext cx="5060185" cy="665701"/>
              <a:chOff x="0" y="0"/>
              <a:chExt cx="1332724" cy="175329"/>
            </a:xfrm>
          </p:grpSpPr>
          <p:sp>
            <p:nvSpPr>
              <p:cNvPr id="183" name="Freeform 6"/>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41B8D5"/>
              </a:solidFill>
            </p:spPr>
          </p:sp>
          <p:sp>
            <p:nvSpPr>
              <p:cNvPr id="184"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182" name="TextBox 29"/>
            <p:cNvSpPr txBox="1"/>
            <p:nvPr/>
          </p:nvSpPr>
          <p:spPr>
            <a:xfrm>
              <a:off x="1393259" y="5351683"/>
              <a:ext cx="4331066" cy="303537"/>
            </a:xfrm>
            <a:prstGeom prst="rect">
              <a:avLst/>
            </a:prstGeom>
          </p:spPr>
          <p:txBody>
            <a:bodyPr lIns="0" tIns="0" rIns="0" bIns="0" rtlCol="0" anchor="t">
              <a:spAutoFit/>
            </a:bodyPr>
            <a:lstStyle/>
            <a:p>
              <a:pPr algn="ctr">
                <a:lnSpc>
                  <a:spcPts val="3220"/>
                </a:lnSpc>
              </a:pPr>
              <a:r>
                <a:rPr lang="zh-TW" alt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rPr>
                <a:t>揭弊獎金</a:t>
              </a:r>
              <a:endParaRPr 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85" name="群組 184"/>
          <p:cNvGrpSpPr/>
          <p:nvPr/>
        </p:nvGrpSpPr>
        <p:grpSpPr>
          <a:xfrm>
            <a:off x="1005460" y="2019299"/>
            <a:ext cx="5060185" cy="900000"/>
            <a:chOff x="1028700" y="5172075"/>
            <a:chExt cx="5060185" cy="665701"/>
          </a:xfrm>
        </p:grpSpPr>
        <p:grpSp>
          <p:nvGrpSpPr>
            <p:cNvPr id="186" name="Group 5"/>
            <p:cNvGrpSpPr/>
            <p:nvPr/>
          </p:nvGrpSpPr>
          <p:grpSpPr>
            <a:xfrm>
              <a:off x="1028700" y="5172075"/>
              <a:ext cx="5060185" cy="665701"/>
              <a:chOff x="0" y="0"/>
              <a:chExt cx="1332724" cy="175329"/>
            </a:xfrm>
          </p:grpSpPr>
          <p:sp>
            <p:nvSpPr>
              <p:cNvPr id="188" name="Freeform 6"/>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3A577B"/>
              </a:solidFill>
            </p:spPr>
          </p:sp>
          <p:sp>
            <p:nvSpPr>
              <p:cNvPr id="189"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187" name="TextBox 29"/>
            <p:cNvSpPr txBox="1"/>
            <p:nvPr/>
          </p:nvSpPr>
          <p:spPr>
            <a:xfrm>
              <a:off x="1393259" y="5372884"/>
              <a:ext cx="4331066" cy="303537"/>
            </a:xfrm>
            <a:prstGeom prst="rect">
              <a:avLst/>
            </a:prstGeom>
          </p:spPr>
          <p:txBody>
            <a:bodyPr lIns="0" tIns="0" rIns="0" bIns="0" rtlCol="0" anchor="t">
              <a:spAutoFit/>
            </a:bodyPr>
            <a:lstStyle/>
            <a:p>
              <a:pPr algn="ctr">
                <a:lnSpc>
                  <a:spcPts val="3220"/>
                </a:lnSpc>
              </a:pPr>
              <a:r>
                <a:rPr lang="zh-TW" alt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rPr>
                <a:t>保護從優，處罰從重</a:t>
              </a:r>
              <a:endParaRPr 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90" name="群組 189"/>
          <p:cNvGrpSpPr/>
          <p:nvPr/>
        </p:nvGrpSpPr>
        <p:grpSpPr>
          <a:xfrm>
            <a:off x="6751130" y="2019299"/>
            <a:ext cx="5060185" cy="900000"/>
            <a:chOff x="1028700" y="5172075"/>
            <a:chExt cx="5060185" cy="665701"/>
          </a:xfrm>
        </p:grpSpPr>
        <p:grpSp>
          <p:nvGrpSpPr>
            <p:cNvPr id="191" name="Group 5"/>
            <p:cNvGrpSpPr/>
            <p:nvPr/>
          </p:nvGrpSpPr>
          <p:grpSpPr>
            <a:xfrm>
              <a:off x="1028700" y="5172075"/>
              <a:ext cx="5060185" cy="665701"/>
              <a:chOff x="0" y="0"/>
              <a:chExt cx="1332724" cy="175329"/>
            </a:xfrm>
          </p:grpSpPr>
          <p:sp>
            <p:nvSpPr>
              <p:cNvPr id="193" name="Freeform 6"/>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41B8D5"/>
              </a:solidFill>
            </p:spPr>
          </p:sp>
          <p:sp>
            <p:nvSpPr>
              <p:cNvPr id="194"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192" name="TextBox 29"/>
            <p:cNvSpPr txBox="1"/>
            <p:nvPr/>
          </p:nvSpPr>
          <p:spPr>
            <a:xfrm>
              <a:off x="1393259" y="5372884"/>
              <a:ext cx="4331066" cy="303537"/>
            </a:xfrm>
            <a:prstGeom prst="rect">
              <a:avLst/>
            </a:prstGeom>
          </p:spPr>
          <p:txBody>
            <a:bodyPr lIns="0" tIns="0" rIns="0" bIns="0" rtlCol="0" anchor="t">
              <a:spAutoFit/>
            </a:bodyPr>
            <a:lstStyle/>
            <a:p>
              <a:pPr algn="ctr">
                <a:lnSpc>
                  <a:spcPts val="3220"/>
                </a:lnSpc>
              </a:pPr>
              <a:r>
                <a:rPr lang="zh-TW" alt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rPr>
                <a:t>以泛公部門為適用範圍</a:t>
              </a:r>
              <a:endParaRPr lang="en-US" sz="32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95" name="群組 194"/>
          <p:cNvGrpSpPr/>
          <p:nvPr/>
        </p:nvGrpSpPr>
        <p:grpSpPr>
          <a:xfrm>
            <a:off x="12496800" y="2021291"/>
            <a:ext cx="5060185" cy="900000"/>
            <a:chOff x="1028700" y="5172075"/>
            <a:chExt cx="5060185" cy="665701"/>
          </a:xfrm>
        </p:grpSpPr>
        <p:grpSp>
          <p:nvGrpSpPr>
            <p:cNvPr id="196" name="Group 5"/>
            <p:cNvGrpSpPr/>
            <p:nvPr/>
          </p:nvGrpSpPr>
          <p:grpSpPr>
            <a:xfrm>
              <a:off x="1028700" y="5172075"/>
              <a:ext cx="5060185" cy="665701"/>
              <a:chOff x="0" y="0"/>
              <a:chExt cx="1332724" cy="175329"/>
            </a:xfrm>
          </p:grpSpPr>
          <p:sp>
            <p:nvSpPr>
              <p:cNvPr id="198" name="Freeform 6"/>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3A577B"/>
              </a:solidFill>
            </p:spPr>
          </p:sp>
          <p:sp>
            <p:nvSpPr>
              <p:cNvPr id="199" name="TextBox 7"/>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197" name="TextBox 29"/>
            <p:cNvSpPr txBox="1"/>
            <p:nvPr/>
          </p:nvSpPr>
          <p:spPr>
            <a:xfrm>
              <a:off x="1097164" y="5371410"/>
              <a:ext cx="4972559" cy="303537"/>
            </a:xfrm>
            <a:prstGeom prst="rect">
              <a:avLst/>
            </a:prstGeom>
          </p:spPr>
          <p:txBody>
            <a:bodyPr wrap="square" lIns="0" tIns="0" rIns="0" bIns="0" rtlCol="0" anchor="t">
              <a:spAutoFit/>
            </a:bodyPr>
            <a:lstStyle/>
            <a:p>
              <a:pPr algn="ctr">
                <a:lnSpc>
                  <a:spcPts val="3220"/>
                </a:lnSpc>
              </a:pPr>
              <a:r>
                <a:rPr lang="zh-TW" altLang="en-US" sz="3100" b="1" dirty="0">
                  <a:solidFill>
                    <a:srgbClr val="FFFFFF"/>
                  </a:solidFill>
                  <a:latin typeface="微軟正黑體" panose="020B0604030504040204" pitchFamily="34" charset="-120"/>
                  <a:ea typeface="微軟正黑體" panose="020B0604030504040204" pitchFamily="34" charset="-120"/>
                  <a:cs typeface="Aileron Heavy"/>
                  <a:sym typeface="Aileron Heavy"/>
                </a:rPr>
                <a:t>禁止不利措施及工作權保障</a:t>
              </a:r>
              <a:endParaRPr lang="en-US" sz="31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sp>
        <p:nvSpPr>
          <p:cNvPr id="206" name="等腰三角形 205">
            <a:extLst>
              <a:ext uri="{FF2B5EF4-FFF2-40B4-BE49-F238E27FC236}">
                <a16:creationId xmlns="" xmlns:a16="http://schemas.microsoft.com/office/drawing/2014/main" id="{05F328E0-1D89-481C-BE95-EDFD4DF90AC8}"/>
              </a:ext>
            </a:extLst>
          </p:cNvPr>
          <p:cNvSpPr>
            <a:spLocks noChangeAspect="1"/>
          </p:cNvSpPr>
          <p:nvPr/>
        </p:nvSpPr>
        <p:spPr>
          <a:xfrm>
            <a:off x="1143885" y="3169446"/>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07" name="矩形 206"/>
          <p:cNvSpPr/>
          <p:nvPr/>
        </p:nvSpPr>
        <p:spPr>
          <a:xfrm>
            <a:off x="1540933" y="3108447"/>
            <a:ext cx="4177085" cy="830997"/>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其他法律之規定更有利於揭弊者之保護者，從其規定</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(§1Ⅱ)</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08" name="等腰三角形 207">
            <a:extLst>
              <a:ext uri="{FF2B5EF4-FFF2-40B4-BE49-F238E27FC236}">
                <a16:creationId xmlns="" xmlns:a16="http://schemas.microsoft.com/office/drawing/2014/main" id="{05F328E0-1D89-481C-BE95-EDFD4DF90AC8}"/>
              </a:ext>
            </a:extLst>
          </p:cNvPr>
          <p:cNvSpPr>
            <a:spLocks noChangeAspect="1"/>
          </p:cNvSpPr>
          <p:nvPr/>
        </p:nvSpPr>
        <p:spPr>
          <a:xfrm>
            <a:off x="1126952" y="4085502"/>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09" name="矩形 208"/>
          <p:cNvSpPr/>
          <p:nvPr/>
        </p:nvSpPr>
        <p:spPr>
          <a:xfrm>
            <a:off x="1524000" y="4024503"/>
            <a:ext cx="4177085" cy="830997"/>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其他法律有較重之處罰規定者，從其規定</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(§11Ⅰ②)</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10" name="等腰三角形 209">
            <a:extLst>
              <a:ext uri="{FF2B5EF4-FFF2-40B4-BE49-F238E27FC236}">
                <a16:creationId xmlns="" xmlns:a16="http://schemas.microsoft.com/office/drawing/2014/main" id="{05F328E0-1D89-481C-BE95-EDFD4DF90AC8}"/>
              </a:ext>
            </a:extLst>
          </p:cNvPr>
          <p:cNvSpPr>
            <a:spLocks noChangeAspect="1"/>
          </p:cNvSpPr>
          <p:nvPr/>
        </p:nvSpPr>
        <p:spPr>
          <a:xfrm>
            <a:off x="1146904" y="7177829"/>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11" name="矩形 210"/>
          <p:cNvSpPr/>
          <p:nvPr/>
        </p:nvSpPr>
        <p:spPr>
          <a:xfrm>
            <a:off x="1543952" y="7116830"/>
            <a:ext cx="4177085" cy="461665"/>
          </a:xfrm>
          <a:prstGeom prst="rect">
            <a:avLst/>
          </a:prstGeom>
        </p:spPr>
        <p:txBody>
          <a:bodyPr wrap="square">
            <a:spAutoFit/>
          </a:bodyPr>
          <a:lstStyle/>
          <a:p>
            <a:pPr algn="just">
              <a:spcAft>
                <a:spcPts val="600"/>
              </a:spcAft>
            </a:pPr>
            <a:r>
              <a:rPr lang="zh-TW" altLang="en-US" sz="2400" spc="-1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本法之主管機關為法務部</a:t>
            </a:r>
            <a:r>
              <a:rPr lang="en-US" altLang="zh-TW" sz="2000" b="1" spc="-100" dirty="0">
                <a:solidFill>
                  <a:srgbClr val="0E2F5F"/>
                </a:solidFill>
                <a:latin typeface="微軟正黑體" panose="020B0604030504040204" pitchFamily="34" charset="-120"/>
                <a:ea typeface="微軟正黑體" panose="020B0604030504040204" pitchFamily="34" charset="-120"/>
                <a:cs typeface="Aileron Ultra-Bold"/>
              </a:rPr>
              <a:t>(§2Ⅰ)</a:t>
            </a:r>
            <a:r>
              <a:rPr lang="zh-TW" altLang="en-US" sz="2400" spc="-1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12" name="等腰三角形 211">
            <a:extLst>
              <a:ext uri="{FF2B5EF4-FFF2-40B4-BE49-F238E27FC236}">
                <a16:creationId xmlns="" xmlns:a16="http://schemas.microsoft.com/office/drawing/2014/main" id="{05F328E0-1D89-481C-BE95-EDFD4DF90AC8}"/>
              </a:ext>
            </a:extLst>
          </p:cNvPr>
          <p:cNvSpPr>
            <a:spLocks noChangeAspect="1"/>
          </p:cNvSpPr>
          <p:nvPr/>
        </p:nvSpPr>
        <p:spPr>
          <a:xfrm>
            <a:off x="6889555" y="3164915"/>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13" name="矩形 212"/>
          <p:cNvSpPr/>
          <p:nvPr/>
        </p:nvSpPr>
        <p:spPr>
          <a:xfrm>
            <a:off x="7286603" y="3103916"/>
            <a:ext cx="4177085" cy="461665"/>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政府機關</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構</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(§5Ⅲ)</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14" name="等腰三角形 213">
            <a:extLst>
              <a:ext uri="{FF2B5EF4-FFF2-40B4-BE49-F238E27FC236}">
                <a16:creationId xmlns="" xmlns:a16="http://schemas.microsoft.com/office/drawing/2014/main" id="{05F328E0-1D89-481C-BE95-EDFD4DF90AC8}"/>
              </a:ext>
            </a:extLst>
          </p:cNvPr>
          <p:cNvSpPr>
            <a:spLocks noChangeAspect="1"/>
          </p:cNvSpPr>
          <p:nvPr/>
        </p:nvSpPr>
        <p:spPr>
          <a:xfrm>
            <a:off x="6898022" y="3766772"/>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15" name="矩形 214"/>
          <p:cNvSpPr/>
          <p:nvPr/>
        </p:nvSpPr>
        <p:spPr>
          <a:xfrm>
            <a:off x="7295070" y="3705773"/>
            <a:ext cx="4177085" cy="461665"/>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國營事業</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(§5Ⅳ)</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16" name="等腰三角形 215">
            <a:extLst>
              <a:ext uri="{FF2B5EF4-FFF2-40B4-BE49-F238E27FC236}">
                <a16:creationId xmlns="" xmlns:a16="http://schemas.microsoft.com/office/drawing/2014/main" id="{05F328E0-1D89-481C-BE95-EDFD4DF90AC8}"/>
              </a:ext>
            </a:extLst>
          </p:cNvPr>
          <p:cNvSpPr>
            <a:spLocks noChangeAspect="1"/>
          </p:cNvSpPr>
          <p:nvPr/>
        </p:nvSpPr>
        <p:spPr>
          <a:xfrm>
            <a:off x="6898022" y="4402598"/>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17" name="矩形 216"/>
          <p:cNvSpPr/>
          <p:nvPr/>
        </p:nvSpPr>
        <p:spPr>
          <a:xfrm>
            <a:off x="7295070" y="4365281"/>
            <a:ext cx="4177085" cy="830997"/>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受政府控制之事業、團體或機構</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(§5Ⅴ</a:t>
            </a:r>
            <a:r>
              <a:rPr lang="zh-TW" altLang="en-US" sz="2000" b="1" dirty="0">
                <a:solidFill>
                  <a:srgbClr val="0E2F5F"/>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Ⅵ)</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18" name="等腰三角形 217">
            <a:extLst>
              <a:ext uri="{FF2B5EF4-FFF2-40B4-BE49-F238E27FC236}">
                <a16:creationId xmlns="" xmlns:a16="http://schemas.microsoft.com/office/drawing/2014/main" id="{05F328E0-1D89-481C-BE95-EDFD4DF90AC8}"/>
              </a:ext>
            </a:extLst>
          </p:cNvPr>
          <p:cNvSpPr>
            <a:spLocks noChangeAspect="1"/>
          </p:cNvSpPr>
          <p:nvPr/>
        </p:nvSpPr>
        <p:spPr>
          <a:xfrm>
            <a:off x="6889555" y="7133674"/>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19" name="矩形 218"/>
          <p:cNvSpPr/>
          <p:nvPr/>
        </p:nvSpPr>
        <p:spPr>
          <a:xfrm>
            <a:off x="7286603" y="7072675"/>
            <a:ext cx="4177085" cy="461665"/>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內部通報併行</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(§4Ⅰ)</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20" name="等腰三角形 219">
            <a:extLst>
              <a:ext uri="{FF2B5EF4-FFF2-40B4-BE49-F238E27FC236}">
                <a16:creationId xmlns="" xmlns:a16="http://schemas.microsoft.com/office/drawing/2014/main" id="{05F328E0-1D89-481C-BE95-EDFD4DF90AC8}"/>
              </a:ext>
            </a:extLst>
          </p:cNvPr>
          <p:cNvSpPr>
            <a:spLocks noChangeAspect="1"/>
          </p:cNvSpPr>
          <p:nvPr/>
        </p:nvSpPr>
        <p:spPr>
          <a:xfrm>
            <a:off x="6898022" y="7768927"/>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21" name="矩形 220"/>
          <p:cNvSpPr/>
          <p:nvPr/>
        </p:nvSpPr>
        <p:spPr>
          <a:xfrm>
            <a:off x="7295070" y="7707928"/>
            <a:ext cx="4177085" cy="461665"/>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外部通報</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(§6)</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23" name="等腰三角形 222">
            <a:extLst>
              <a:ext uri="{FF2B5EF4-FFF2-40B4-BE49-F238E27FC236}">
                <a16:creationId xmlns="" xmlns:a16="http://schemas.microsoft.com/office/drawing/2014/main" id="{05F328E0-1D89-481C-BE95-EDFD4DF90AC8}"/>
              </a:ext>
            </a:extLst>
          </p:cNvPr>
          <p:cNvSpPr>
            <a:spLocks noChangeAspect="1"/>
          </p:cNvSpPr>
          <p:nvPr/>
        </p:nvSpPr>
        <p:spPr>
          <a:xfrm>
            <a:off x="12912159" y="3825416"/>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24" name="矩形 223"/>
          <p:cNvSpPr/>
          <p:nvPr/>
        </p:nvSpPr>
        <p:spPr>
          <a:xfrm>
            <a:off x="13309207" y="3764417"/>
            <a:ext cx="4177085" cy="461665"/>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回復原狀</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(§8Ⅲ)</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25" name="等腰三角形 224">
            <a:extLst>
              <a:ext uri="{FF2B5EF4-FFF2-40B4-BE49-F238E27FC236}">
                <a16:creationId xmlns="" xmlns:a16="http://schemas.microsoft.com/office/drawing/2014/main" id="{05F328E0-1D89-481C-BE95-EDFD4DF90AC8}"/>
              </a:ext>
            </a:extLst>
          </p:cNvPr>
          <p:cNvSpPr>
            <a:spLocks noChangeAspect="1"/>
          </p:cNvSpPr>
          <p:nvPr/>
        </p:nvSpPr>
        <p:spPr>
          <a:xfrm>
            <a:off x="12920626" y="4460669"/>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26" name="矩形 225"/>
          <p:cNvSpPr/>
          <p:nvPr/>
        </p:nvSpPr>
        <p:spPr>
          <a:xfrm>
            <a:off x="13317674" y="4399670"/>
            <a:ext cx="4177085" cy="461665"/>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損害賠償</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(§8Ⅳ)</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27" name="等腰三角形 226">
            <a:extLst>
              <a:ext uri="{FF2B5EF4-FFF2-40B4-BE49-F238E27FC236}">
                <a16:creationId xmlns="" xmlns:a16="http://schemas.microsoft.com/office/drawing/2014/main" id="{05F328E0-1D89-481C-BE95-EDFD4DF90AC8}"/>
              </a:ext>
            </a:extLst>
          </p:cNvPr>
          <p:cNvSpPr>
            <a:spLocks noChangeAspect="1"/>
          </p:cNvSpPr>
          <p:nvPr/>
        </p:nvSpPr>
        <p:spPr>
          <a:xfrm>
            <a:off x="12920626" y="5052187"/>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28" name="矩形 227"/>
          <p:cNvSpPr/>
          <p:nvPr/>
        </p:nvSpPr>
        <p:spPr>
          <a:xfrm>
            <a:off x="13317674" y="4991188"/>
            <a:ext cx="4177085" cy="461665"/>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工資補償金</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(§10Ⅱ</a:t>
            </a:r>
            <a:r>
              <a:rPr lang="zh-TW" altLang="en-US" sz="2000" b="1" dirty="0">
                <a:solidFill>
                  <a:srgbClr val="0E2F5F"/>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Ⅵ</a:t>
            </a:r>
            <a:r>
              <a:rPr lang="zh-TW" altLang="en-US" sz="2000" b="1" dirty="0">
                <a:solidFill>
                  <a:srgbClr val="0E2F5F"/>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Ⅶ</a:t>
            </a:r>
            <a:r>
              <a:rPr lang="zh-TW" altLang="en-US" sz="2000" b="1" dirty="0">
                <a:solidFill>
                  <a:srgbClr val="0E2F5F"/>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Ⅷ)</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29" name="等腰三角形 228">
            <a:extLst>
              <a:ext uri="{FF2B5EF4-FFF2-40B4-BE49-F238E27FC236}">
                <a16:creationId xmlns="" xmlns:a16="http://schemas.microsoft.com/office/drawing/2014/main" id="{05F328E0-1D89-481C-BE95-EDFD4DF90AC8}"/>
              </a:ext>
            </a:extLst>
          </p:cNvPr>
          <p:cNvSpPr>
            <a:spLocks noChangeAspect="1"/>
          </p:cNvSpPr>
          <p:nvPr/>
        </p:nvSpPr>
        <p:spPr>
          <a:xfrm>
            <a:off x="12912159" y="7100952"/>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30" name="矩形 229"/>
          <p:cNvSpPr/>
          <p:nvPr/>
        </p:nvSpPr>
        <p:spPr>
          <a:xfrm>
            <a:off x="13309207" y="7039953"/>
            <a:ext cx="4177085" cy="830997"/>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因揭弊者之揭弊而查獲不法事實者，應給與獎金</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(§18Ⅰ)</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231" name="等腰三角形 230">
            <a:extLst>
              <a:ext uri="{FF2B5EF4-FFF2-40B4-BE49-F238E27FC236}">
                <a16:creationId xmlns="" xmlns:a16="http://schemas.microsoft.com/office/drawing/2014/main" id="{05F328E0-1D89-481C-BE95-EDFD4DF90AC8}"/>
              </a:ext>
            </a:extLst>
          </p:cNvPr>
          <p:cNvSpPr>
            <a:spLocks noChangeAspect="1"/>
          </p:cNvSpPr>
          <p:nvPr/>
        </p:nvSpPr>
        <p:spPr>
          <a:xfrm>
            <a:off x="12923252" y="8039446"/>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232" name="矩形 231"/>
          <p:cNvSpPr/>
          <p:nvPr/>
        </p:nvSpPr>
        <p:spPr>
          <a:xfrm>
            <a:off x="13320300" y="7978447"/>
            <a:ext cx="4177085" cy="1569660"/>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數額不得低於違反法令者因揭弊所受罰鍰、罰金、沒收之財物或財產上利益、追徵價額、財產抵償之總額</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10%</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(§18Ⅲ)</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64" name="等腰三角形 63">
            <a:extLst>
              <a:ext uri="{FF2B5EF4-FFF2-40B4-BE49-F238E27FC236}">
                <a16:creationId xmlns="" xmlns:a16="http://schemas.microsoft.com/office/drawing/2014/main" id="{05F328E0-1D89-481C-BE95-EDFD4DF90AC8}"/>
              </a:ext>
            </a:extLst>
          </p:cNvPr>
          <p:cNvSpPr>
            <a:spLocks noChangeAspect="1"/>
          </p:cNvSpPr>
          <p:nvPr/>
        </p:nvSpPr>
        <p:spPr>
          <a:xfrm>
            <a:off x="1126952" y="7971573"/>
            <a:ext cx="323015" cy="310345"/>
          </a:xfrm>
          <a:prstGeom prst="triangle">
            <a:avLst/>
          </a:prstGeom>
          <a:solidFill>
            <a:srgbClr val="41B8D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65" name="矩形 64"/>
          <p:cNvSpPr/>
          <p:nvPr/>
        </p:nvSpPr>
        <p:spPr>
          <a:xfrm>
            <a:off x="1524000" y="7910574"/>
            <a:ext cx="4177085" cy="1200329"/>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法務部為辦理本法所定之揭弊者保護事項，應組成揭弊者保護委員會</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(§2Ⅱ)</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
        <p:nvSpPr>
          <p:cNvPr id="66" name="投影片編號版面配置區 4"/>
          <p:cNvSpPr txBox="1">
            <a:spLocks/>
          </p:cNvSpPr>
          <p:nvPr/>
        </p:nvSpPr>
        <p:spPr>
          <a:xfrm>
            <a:off x="17573918" y="989040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Impact" panose="020B0806030902050204" pitchFamily="34" charset="0"/>
            </a:endParaRPr>
          </a:p>
        </p:txBody>
      </p:sp>
      <p:sp>
        <p:nvSpPr>
          <p:cNvPr id="3" name="矩形 2"/>
          <p:cNvSpPr/>
          <p:nvPr/>
        </p:nvSpPr>
        <p:spPr>
          <a:xfrm>
            <a:off x="17689663" y="9848790"/>
            <a:ext cx="621528" cy="400110"/>
          </a:xfrm>
          <a:prstGeom prst="rect">
            <a:avLst/>
          </a:prstGeom>
        </p:spPr>
        <p:txBody>
          <a:bodyPr wrap="square">
            <a:spAutoFit/>
          </a:bodyPr>
          <a:lstStyle/>
          <a:p>
            <a:fld id="{2D26BE2B-1420-441D-855B-ECA4BAD7A730}" type="slidenum">
              <a:rPr lang="en-US" altLang="zh-TW" sz="2000" smtClean="0">
                <a:solidFill>
                  <a:schemeClr val="bg1">
                    <a:lumMod val="50000"/>
                  </a:schemeClr>
                </a:solidFill>
                <a:latin typeface="Impact" panose="020B0806030902050204" pitchFamily="34" charset="0"/>
              </a:rPr>
              <a:t>2</a:t>
            </a:fld>
            <a:endParaRPr lang="en-US" altLang="zh-TW" sz="2000" dirty="0">
              <a:solidFill>
                <a:schemeClr val="bg1">
                  <a:lumMod val="50000"/>
                </a:schemeClr>
              </a:solidFill>
              <a:latin typeface="Impact" panose="020B0806030902050204" pitchFamily="34" charset="0"/>
            </a:endParaRPr>
          </a:p>
        </p:txBody>
      </p:sp>
      <p:sp>
        <p:nvSpPr>
          <p:cNvPr id="68" name="等腰三角形 67">
            <a:extLst>
              <a:ext uri="{FF2B5EF4-FFF2-40B4-BE49-F238E27FC236}">
                <a16:creationId xmlns="" xmlns:a16="http://schemas.microsoft.com/office/drawing/2014/main" id="{05F328E0-1D89-481C-BE95-EDFD4DF90AC8}"/>
              </a:ext>
            </a:extLst>
          </p:cNvPr>
          <p:cNvSpPr>
            <a:spLocks noChangeAspect="1"/>
          </p:cNvSpPr>
          <p:nvPr/>
        </p:nvSpPr>
        <p:spPr>
          <a:xfrm>
            <a:off x="12875716" y="3182650"/>
            <a:ext cx="323015" cy="310345"/>
          </a:xfrm>
          <a:prstGeom prst="triangle">
            <a:avLst/>
          </a:prstGeom>
          <a:solidFill>
            <a:srgbClr val="0343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69" name="矩形 68"/>
          <p:cNvSpPr/>
          <p:nvPr/>
        </p:nvSpPr>
        <p:spPr>
          <a:xfrm>
            <a:off x="13272764" y="3121651"/>
            <a:ext cx="4177085" cy="461665"/>
          </a:xfrm>
          <a:prstGeom prst="rect">
            <a:avLst/>
          </a:prstGeom>
        </p:spPr>
        <p:txBody>
          <a:bodyPr wrap="square">
            <a:spAutoFit/>
          </a:bodyPr>
          <a:lstStyle/>
          <a:p>
            <a:pPr algn="just">
              <a:spcAft>
                <a:spcPts val="600"/>
              </a:spcAft>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禁止不利措施</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(§8Ⅰ</a:t>
            </a:r>
            <a:r>
              <a:rPr lang="zh-TW" altLang="en-US" sz="2000" b="1" dirty="0">
                <a:solidFill>
                  <a:srgbClr val="0E2F5F"/>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Ⅱ)</a:t>
            </a:r>
            <a:r>
              <a:rPr lang="zh-TW" altLang="en-US" sz="2400" dirty="0">
                <a:solidFill>
                  <a:srgbClr val="0E2F5F"/>
                </a:solidFill>
                <a:latin typeface="微軟正黑體" panose="020B0604030504040204" pitchFamily="34" charset="-120"/>
                <a:ea typeface="微軟正黑體" panose="020B0604030504040204" pitchFamily="34" charset="-120"/>
                <a:cs typeface="Aileron Ultra-Bold"/>
              </a:rPr>
              <a:t>。</a:t>
            </a:r>
          </a:p>
        </p:txBody>
      </p:sp>
    </p:spTree>
    <p:extLst>
      <p:ext uri="{BB962C8B-B14F-4D97-AF65-F5344CB8AC3E}">
        <p14:creationId xmlns:p14="http://schemas.microsoft.com/office/powerpoint/2010/main" val="163247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4933778" cy="907556"/>
            <a:chOff x="228600" y="110926"/>
            <a:chExt cx="4933778" cy="90755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1" y="110926"/>
              <a:ext cx="3166257" cy="907556"/>
            </a:xfrm>
            <a:prstGeom prst="rect">
              <a:avLst/>
            </a:prstGeom>
          </p:spPr>
          <p:txBody>
            <a:bodyPr wrap="square" lIns="0" tIns="0" rIns="0" bIns="0" rtlCol="0" anchor="t">
              <a:spAutoFit/>
            </a:bodyPr>
            <a:lstStyle/>
            <a:p>
              <a:pPr algn="l">
                <a:lnSpc>
                  <a:spcPts val="7619"/>
                </a:lnSpc>
              </a:pPr>
              <a:r>
                <a:rPr lang="zh-TW" alt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法規架構</a:t>
              </a:r>
              <a:endParaRPr 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endParaRPr>
            </a:p>
          </p:txBody>
        </p:sp>
      </p:grpSp>
      <p:sp>
        <p:nvSpPr>
          <p:cNvPr id="178" name="TextBox 19"/>
          <p:cNvSpPr txBox="1"/>
          <p:nvPr/>
        </p:nvSpPr>
        <p:spPr>
          <a:xfrm>
            <a:off x="-4" y="-25595"/>
            <a:ext cx="18288000" cy="163187"/>
          </a:xfrm>
          <a:prstGeom prst="rect">
            <a:avLst/>
          </a:prstGeom>
        </p:spPr>
        <p:txBody>
          <a:bodyPr lIns="50800" tIns="50800" rIns="50800" bIns="50800" rtlCol="0" anchor="ctr"/>
          <a:lstStyle/>
          <a:p>
            <a:pPr marL="0" lvl="0" indent="0" algn="ctr">
              <a:lnSpc>
                <a:spcPts val="2800"/>
              </a:lnSpc>
              <a:spcBef>
                <a:spcPct val="0"/>
              </a:spcBef>
            </a:pPr>
            <a:endParaRPr/>
          </a:p>
        </p:txBody>
      </p:sp>
      <p:grpSp>
        <p:nvGrpSpPr>
          <p:cNvPr id="39" name="群組 38"/>
          <p:cNvGrpSpPr/>
          <p:nvPr/>
        </p:nvGrpSpPr>
        <p:grpSpPr>
          <a:xfrm>
            <a:off x="3168098" y="2160188"/>
            <a:ext cx="5060185" cy="665701"/>
            <a:chOff x="1743573" y="1790700"/>
            <a:chExt cx="5060185" cy="665701"/>
          </a:xfrm>
        </p:grpSpPr>
        <p:grpSp>
          <p:nvGrpSpPr>
            <p:cNvPr id="27" name="Group 8"/>
            <p:cNvGrpSpPr/>
            <p:nvPr/>
          </p:nvGrpSpPr>
          <p:grpSpPr>
            <a:xfrm>
              <a:off x="1743573" y="1790700"/>
              <a:ext cx="5060185" cy="665701"/>
              <a:chOff x="0" y="0"/>
              <a:chExt cx="1332724" cy="175329"/>
            </a:xfrm>
          </p:grpSpPr>
          <p:sp>
            <p:nvSpPr>
              <p:cNvPr id="28"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41B8D5"/>
              </a:solidFill>
            </p:spPr>
          </p:sp>
          <p:sp>
            <p:nvSpPr>
              <p:cNvPr id="29"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30" name="TextBox 26"/>
            <p:cNvSpPr txBox="1"/>
            <p:nvPr/>
          </p:nvSpPr>
          <p:spPr>
            <a:xfrm>
              <a:off x="2133600" y="1905128"/>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揭弊者保護委員會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§2</a:t>
              </a:r>
              <a:r>
                <a:rPr lang="zh-TW" alt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19</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40" name="群組 39"/>
          <p:cNvGrpSpPr/>
          <p:nvPr/>
        </p:nvGrpSpPr>
        <p:grpSpPr>
          <a:xfrm>
            <a:off x="3168098" y="2912095"/>
            <a:ext cx="5060185" cy="665701"/>
            <a:chOff x="1743573" y="2933700"/>
            <a:chExt cx="5060185" cy="665701"/>
          </a:xfrm>
        </p:grpSpPr>
        <p:grpSp>
          <p:nvGrpSpPr>
            <p:cNvPr id="31" name="Group 8"/>
            <p:cNvGrpSpPr/>
            <p:nvPr/>
          </p:nvGrpSpPr>
          <p:grpSpPr>
            <a:xfrm>
              <a:off x="1743573" y="2933700"/>
              <a:ext cx="5060185" cy="665701"/>
              <a:chOff x="0" y="0"/>
              <a:chExt cx="1332724" cy="175329"/>
            </a:xfrm>
          </p:grpSpPr>
          <p:sp>
            <p:nvSpPr>
              <p:cNvPr id="32"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2D8BBA"/>
              </a:solidFill>
              <a:ln>
                <a:noFill/>
              </a:ln>
            </p:spPr>
          </p:sp>
          <p:sp>
            <p:nvSpPr>
              <p:cNvPr id="33"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34" name="TextBox 26"/>
            <p:cNvSpPr txBox="1"/>
            <p:nvPr/>
          </p:nvSpPr>
          <p:spPr>
            <a:xfrm>
              <a:off x="2133600" y="3048128"/>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弊案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§3</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41" name="群組 40"/>
          <p:cNvGrpSpPr/>
          <p:nvPr/>
        </p:nvGrpSpPr>
        <p:grpSpPr>
          <a:xfrm>
            <a:off x="3168098" y="3629721"/>
            <a:ext cx="5060185" cy="665701"/>
            <a:chOff x="1754645" y="3895874"/>
            <a:chExt cx="5060185" cy="665701"/>
          </a:xfrm>
        </p:grpSpPr>
        <p:grpSp>
          <p:nvGrpSpPr>
            <p:cNvPr id="35" name="Group 8"/>
            <p:cNvGrpSpPr/>
            <p:nvPr/>
          </p:nvGrpSpPr>
          <p:grpSpPr>
            <a:xfrm>
              <a:off x="1754645" y="3895874"/>
              <a:ext cx="5060185" cy="665701"/>
              <a:chOff x="0" y="0"/>
              <a:chExt cx="1332724" cy="175329"/>
            </a:xfrm>
          </p:grpSpPr>
          <p:sp>
            <p:nvSpPr>
              <p:cNvPr id="36"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2F5F98"/>
              </a:solidFill>
            </p:spPr>
          </p:sp>
          <p:sp>
            <p:nvSpPr>
              <p:cNvPr id="37"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38" name="TextBox 26"/>
            <p:cNvSpPr txBox="1"/>
            <p:nvPr/>
          </p:nvSpPr>
          <p:spPr>
            <a:xfrm>
              <a:off x="2144672" y="4010302"/>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受理揭弊機關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a:t>
              </a:r>
              <a:r>
                <a:rPr lang="zh-TW" alt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４</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52" name="群組 51"/>
          <p:cNvGrpSpPr/>
          <p:nvPr/>
        </p:nvGrpSpPr>
        <p:grpSpPr>
          <a:xfrm>
            <a:off x="3168097" y="7217439"/>
            <a:ext cx="5060185" cy="665701"/>
            <a:chOff x="1754645" y="3895874"/>
            <a:chExt cx="5060185" cy="665701"/>
          </a:xfrm>
        </p:grpSpPr>
        <p:grpSp>
          <p:nvGrpSpPr>
            <p:cNvPr id="53" name="Group 8"/>
            <p:cNvGrpSpPr/>
            <p:nvPr/>
          </p:nvGrpSpPr>
          <p:grpSpPr>
            <a:xfrm>
              <a:off x="1754645" y="3895874"/>
              <a:ext cx="5060185" cy="665701"/>
              <a:chOff x="0" y="0"/>
              <a:chExt cx="1332724" cy="175329"/>
            </a:xfrm>
          </p:grpSpPr>
          <p:sp>
            <p:nvSpPr>
              <p:cNvPr id="55"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243B9C"/>
              </a:solidFill>
            </p:spPr>
          </p:sp>
          <p:sp>
            <p:nvSpPr>
              <p:cNvPr id="56"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54" name="TextBox 26"/>
            <p:cNvSpPr txBox="1"/>
            <p:nvPr/>
          </p:nvSpPr>
          <p:spPr>
            <a:xfrm>
              <a:off x="2144672" y="4010302"/>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揭弊者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§5</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43" name="群組 142"/>
          <p:cNvGrpSpPr/>
          <p:nvPr/>
        </p:nvGrpSpPr>
        <p:grpSpPr>
          <a:xfrm>
            <a:off x="2097261" y="1752522"/>
            <a:ext cx="1070837" cy="8072884"/>
            <a:chOff x="3034936" y="1102132"/>
            <a:chExt cx="1070837" cy="8072884"/>
          </a:xfrm>
        </p:grpSpPr>
        <p:cxnSp>
          <p:nvCxnSpPr>
            <p:cNvPr id="133" name="直線接點 132"/>
            <p:cNvCxnSpPr/>
            <p:nvPr/>
          </p:nvCxnSpPr>
          <p:spPr>
            <a:xfrm>
              <a:off x="3048000" y="1102132"/>
              <a:ext cx="0" cy="8072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直線接點 134"/>
            <p:cNvCxnSpPr/>
            <p:nvPr/>
          </p:nvCxnSpPr>
          <p:spPr>
            <a:xfrm>
              <a:off x="3048000" y="1832409"/>
              <a:ext cx="105777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直線接點 136"/>
            <p:cNvCxnSpPr/>
            <p:nvPr/>
          </p:nvCxnSpPr>
          <p:spPr>
            <a:xfrm>
              <a:off x="3047999" y="2581316"/>
              <a:ext cx="105777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直線接點 137"/>
            <p:cNvCxnSpPr/>
            <p:nvPr/>
          </p:nvCxnSpPr>
          <p:spPr>
            <a:xfrm>
              <a:off x="3034936" y="3340196"/>
              <a:ext cx="105777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線接點 138"/>
            <p:cNvCxnSpPr/>
            <p:nvPr/>
          </p:nvCxnSpPr>
          <p:spPr>
            <a:xfrm>
              <a:off x="3047998" y="6911464"/>
              <a:ext cx="1057773" cy="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3" name="群組 172"/>
          <p:cNvGrpSpPr/>
          <p:nvPr/>
        </p:nvGrpSpPr>
        <p:grpSpPr>
          <a:xfrm>
            <a:off x="8228282" y="5048115"/>
            <a:ext cx="7962448" cy="5402866"/>
            <a:chOff x="7857177" y="4665395"/>
            <a:chExt cx="7962448" cy="5402866"/>
          </a:xfrm>
        </p:grpSpPr>
        <p:grpSp>
          <p:nvGrpSpPr>
            <p:cNvPr id="57" name="群組 56"/>
            <p:cNvGrpSpPr/>
            <p:nvPr/>
          </p:nvGrpSpPr>
          <p:grpSpPr>
            <a:xfrm>
              <a:off x="10759440" y="4665395"/>
              <a:ext cx="5060185" cy="665701"/>
              <a:chOff x="1754645" y="3895874"/>
              <a:chExt cx="5060185" cy="665701"/>
            </a:xfrm>
          </p:grpSpPr>
          <p:grpSp>
            <p:nvGrpSpPr>
              <p:cNvPr id="58" name="Group 8"/>
              <p:cNvGrpSpPr/>
              <p:nvPr/>
            </p:nvGrpSpPr>
            <p:grpSpPr>
              <a:xfrm>
                <a:off x="1754645" y="3895874"/>
                <a:ext cx="5060185" cy="665701"/>
                <a:chOff x="0" y="0"/>
                <a:chExt cx="1332724" cy="175329"/>
              </a:xfrm>
            </p:grpSpPr>
            <p:sp>
              <p:nvSpPr>
                <p:cNvPr id="60"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id="61"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59" name="TextBox 26"/>
              <p:cNvSpPr txBox="1"/>
              <p:nvPr/>
            </p:nvSpPr>
            <p:spPr>
              <a:xfrm>
                <a:off x="2144672" y="4010302"/>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禁止不利措施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§8</a:t>
                </a:r>
                <a:r>
                  <a:rPr lang="zh-TW" alt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9</a:t>
                </a:r>
                <a:r>
                  <a:rPr lang="zh-TW" alt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10</a:t>
                </a:r>
                <a:r>
                  <a:rPr lang="zh-TW" alt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11</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62" name="群組 61"/>
            <p:cNvGrpSpPr/>
            <p:nvPr/>
          </p:nvGrpSpPr>
          <p:grpSpPr>
            <a:xfrm>
              <a:off x="10759440" y="5295254"/>
              <a:ext cx="5060185" cy="846527"/>
              <a:chOff x="1754645" y="3715048"/>
              <a:chExt cx="5060185" cy="846527"/>
            </a:xfrm>
          </p:grpSpPr>
          <p:grpSp>
            <p:nvGrpSpPr>
              <p:cNvPr id="63" name="Group 8"/>
              <p:cNvGrpSpPr/>
              <p:nvPr/>
            </p:nvGrpSpPr>
            <p:grpSpPr>
              <a:xfrm>
                <a:off x="1754645" y="3715048"/>
                <a:ext cx="5060185" cy="846527"/>
                <a:chOff x="0" y="-47625"/>
                <a:chExt cx="1332724" cy="222954"/>
              </a:xfrm>
            </p:grpSpPr>
            <p:sp>
              <p:nvSpPr>
                <p:cNvPr id="65" name="Freeform 9"/>
                <p:cNvSpPr/>
                <p:nvPr/>
              </p:nvSpPr>
              <p:spPr>
                <a:xfrm>
                  <a:off x="0" y="-26559"/>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id="66"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64" name="TextBox 26"/>
              <p:cNvSpPr txBox="1"/>
              <p:nvPr/>
            </p:nvSpPr>
            <p:spPr>
              <a:xfrm>
                <a:off x="2144672" y="3909460"/>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洩密免責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§12</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67" name="群組 66"/>
            <p:cNvGrpSpPr/>
            <p:nvPr/>
          </p:nvGrpSpPr>
          <p:grpSpPr>
            <a:xfrm>
              <a:off x="10759440" y="6853201"/>
              <a:ext cx="5060185" cy="854720"/>
              <a:chOff x="1754645" y="3706855"/>
              <a:chExt cx="5060185" cy="854720"/>
            </a:xfrm>
          </p:grpSpPr>
          <p:grpSp>
            <p:nvGrpSpPr>
              <p:cNvPr id="68" name="Group 8"/>
              <p:cNvGrpSpPr/>
              <p:nvPr/>
            </p:nvGrpSpPr>
            <p:grpSpPr>
              <a:xfrm>
                <a:off x="1754645" y="3706855"/>
                <a:ext cx="5060185" cy="854720"/>
                <a:chOff x="0" y="-49783"/>
                <a:chExt cx="1332724" cy="225112"/>
              </a:xfrm>
            </p:grpSpPr>
            <p:sp>
              <p:nvSpPr>
                <p:cNvPr id="70" name="Freeform 9"/>
                <p:cNvSpPr/>
                <p:nvPr/>
              </p:nvSpPr>
              <p:spPr>
                <a:xfrm>
                  <a:off x="0" y="-49783"/>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id="71"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69" name="TextBox 26"/>
              <p:cNvSpPr txBox="1"/>
              <p:nvPr/>
            </p:nvSpPr>
            <p:spPr>
              <a:xfrm>
                <a:off x="2144672" y="3821282"/>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人身安全保護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§14</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72" name="群組 71"/>
            <p:cNvGrpSpPr/>
            <p:nvPr/>
          </p:nvGrpSpPr>
          <p:grpSpPr>
            <a:xfrm>
              <a:off x="10759440" y="7598149"/>
              <a:ext cx="5060185" cy="919651"/>
              <a:chOff x="1754645" y="3641924"/>
              <a:chExt cx="5060185" cy="919651"/>
            </a:xfrm>
          </p:grpSpPr>
          <p:grpSp>
            <p:nvGrpSpPr>
              <p:cNvPr id="73" name="Group 8"/>
              <p:cNvGrpSpPr/>
              <p:nvPr/>
            </p:nvGrpSpPr>
            <p:grpSpPr>
              <a:xfrm>
                <a:off x="1754645" y="3641924"/>
                <a:ext cx="5060185" cy="919651"/>
                <a:chOff x="0" y="-66884"/>
                <a:chExt cx="1332724" cy="242213"/>
              </a:xfrm>
            </p:grpSpPr>
            <p:sp>
              <p:nvSpPr>
                <p:cNvPr id="75" name="Freeform 9"/>
                <p:cNvSpPr/>
                <p:nvPr/>
              </p:nvSpPr>
              <p:spPr>
                <a:xfrm>
                  <a:off x="0" y="-66884"/>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id="76"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74" name="TextBox 26"/>
              <p:cNvSpPr txBox="1"/>
              <p:nvPr/>
            </p:nvSpPr>
            <p:spPr>
              <a:xfrm>
                <a:off x="2144672" y="3756353"/>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身分保密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§16</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77" name="群組 76"/>
            <p:cNvGrpSpPr/>
            <p:nvPr/>
          </p:nvGrpSpPr>
          <p:grpSpPr>
            <a:xfrm>
              <a:off x="10759439" y="9084937"/>
              <a:ext cx="5060185" cy="983324"/>
              <a:chOff x="1754645" y="3578251"/>
              <a:chExt cx="5060185" cy="983324"/>
            </a:xfrm>
          </p:grpSpPr>
          <p:grpSp>
            <p:nvGrpSpPr>
              <p:cNvPr id="78" name="Group 8"/>
              <p:cNvGrpSpPr/>
              <p:nvPr/>
            </p:nvGrpSpPr>
            <p:grpSpPr>
              <a:xfrm>
                <a:off x="1754645" y="3578251"/>
                <a:ext cx="5060185" cy="983324"/>
                <a:chOff x="0" y="-83654"/>
                <a:chExt cx="1332724" cy="258983"/>
              </a:xfrm>
            </p:grpSpPr>
            <p:sp>
              <p:nvSpPr>
                <p:cNvPr id="80" name="Freeform 9"/>
                <p:cNvSpPr/>
                <p:nvPr/>
              </p:nvSpPr>
              <p:spPr>
                <a:xfrm>
                  <a:off x="0" y="-83654"/>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id="81"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79" name="TextBox 26"/>
              <p:cNvSpPr txBox="1"/>
              <p:nvPr/>
            </p:nvSpPr>
            <p:spPr>
              <a:xfrm>
                <a:off x="2144672" y="3692677"/>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揭弊獎金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§18</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82" name="群組 81"/>
            <p:cNvGrpSpPr/>
            <p:nvPr/>
          </p:nvGrpSpPr>
          <p:grpSpPr>
            <a:xfrm>
              <a:off x="10755085" y="6076826"/>
              <a:ext cx="5060185" cy="846527"/>
              <a:chOff x="1754645" y="3715048"/>
              <a:chExt cx="5060185" cy="846527"/>
            </a:xfrm>
          </p:grpSpPr>
          <p:grpSp>
            <p:nvGrpSpPr>
              <p:cNvPr id="83" name="Group 8"/>
              <p:cNvGrpSpPr/>
              <p:nvPr/>
            </p:nvGrpSpPr>
            <p:grpSpPr>
              <a:xfrm>
                <a:off x="1754645" y="3715048"/>
                <a:ext cx="5060185" cy="846527"/>
                <a:chOff x="0" y="-47625"/>
                <a:chExt cx="1332724" cy="222954"/>
              </a:xfrm>
            </p:grpSpPr>
            <p:sp>
              <p:nvSpPr>
                <p:cNvPr id="85" name="Freeform 9"/>
                <p:cNvSpPr/>
                <p:nvPr/>
              </p:nvSpPr>
              <p:spPr>
                <a:xfrm>
                  <a:off x="0" y="-40131"/>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id="86"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84" name="TextBox 26"/>
              <p:cNvSpPr txBox="1"/>
              <p:nvPr/>
            </p:nvSpPr>
            <p:spPr>
              <a:xfrm>
                <a:off x="2144672" y="3857930"/>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刑事責任減免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§13</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92" name="群組 91"/>
            <p:cNvGrpSpPr/>
            <p:nvPr/>
          </p:nvGrpSpPr>
          <p:grpSpPr>
            <a:xfrm>
              <a:off x="10755085" y="8327936"/>
              <a:ext cx="5060185" cy="969993"/>
              <a:chOff x="1754645" y="3591582"/>
              <a:chExt cx="5060185" cy="969993"/>
            </a:xfrm>
          </p:grpSpPr>
          <p:grpSp>
            <p:nvGrpSpPr>
              <p:cNvPr id="93" name="Group 8"/>
              <p:cNvGrpSpPr/>
              <p:nvPr/>
            </p:nvGrpSpPr>
            <p:grpSpPr>
              <a:xfrm>
                <a:off x="1754645" y="3591582"/>
                <a:ext cx="5060185" cy="969993"/>
                <a:chOff x="0" y="-80143"/>
                <a:chExt cx="1332724" cy="255472"/>
              </a:xfrm>
            </p:grpSpPr>
            <p:sp>
              <p:nvSpPr>
                <p:cNvPr id="95" name="Freeform 9"/>
                <p:cNvSpPr/>
                <p:nvPr/>
              </p:nvSpPr>
              <p:spPr>
                <a:xfrm>
                  <a:off x="0" y="-80143"/>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5188CC"/>
                </a:solidFill>
              </p:spPr>
            </p:sp>
            <p:sp>
              <p:nvSpPr>
                <p:cNvPr id="96"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94" name="TextBox 26"/>
              <p:cNvSpPr txBox="1"/>
              <p:nvPr/>
            </p:nvSpPr>
            <p:spPr>
              <a:xfrm>
                <a:off x="2144672" y="3706010"/>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揭弊者權益維持原則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§17</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69" name="群組 168"/>
            <p:cNvGrpSpPr/>
            <p:nvPr/>
          </p:nvGrpSpPr>
          <p:grpSpPr>
            <a:xfrm>
              <a:off x="7857177" y="4998245"/>
              <a:ext cx="2974108" cy="4379125"/>
              <a:chOff x="7857177" y="4998245"/>
              <a:chExt cx="2974108" cy="4379125"/>
            </a:xfrm>
          </p:grpSpPr>
          <p:cxnSp>
            <p:nvCxnSpPr>
              <p:cNvPr id="157" name="直線接點 156"/>
              <p:cNvCxnSpPr/>
              <p:nvPr/>
            </p:nvCxnSpPr>
            <p:spPr>
              <a:xfrm>
                <a:off x="8229600" y="4998245"/>
                <a:ext cx="26016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直線接點 157"/>
              <p:cNvCxnSpPr/>
              <p:nvPr/>
            </p:nvCxnSpPr>
            <p:spPr>
              <a:xfrm>
                <a:off x="8229600" y="5719770"/>
                <a:ext cx="26016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直線接點 158"/>
              <p:cNvCxnSpPr/>
              <p:nvPr/>
            </p:nvCxnSpPr>
            <p:spPr>
              <a:xfrm>
                <a:off x="8229600" y="6405570"/>
                <a:ext cx="26016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直線接點 159"/>
              <p:cNvCxnSpPr/>
              <p:nvPr/>
            </p:nvCxnSpPr>
            <p:spPr>
              <a:xfrm>
                <a:off x="7857177" y="7167570"/>
                <a:ext cx="29741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直線接點 160"/>
              <p:cNvCxnSpPr/>
              <p:nvPr/>
            </p:nvCxnSpPr>
            <p:spPr>
              <a:xfrm>
                <a:off x="8229598" y="7937454"/>
                <a:ext cx="26016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直線接點 161"/>
              <p:cNvCxnSpPr/>
              <p:nvPr/>
            </p:nvCxnSpPr>
            <p:spPr>
              <a:xfrm>
                <a:off x="8216217" y="8691570"/>
                <a:ext cx="26016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直線接點 162"/>
              <p:cNvCxnSpPr/>
              <p:nvPr/>
            </p:nvCxnSpPr>
            <p:spPr>
              <a:xfrm>
                <a:off x="8216216" y="9377370"/>
                <a:ext cx="26016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直線接點 163"/>
              <p:cNvCxnSpPr/>
              <p:nvPr/>
            </p:nvCxnSpPr>
            <p:spPr>
              <a:xfrm>
                <a:off x="8216217" y="4998245"/>
                <a:ext cx="0" cy="4379125"/>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97" name="群組 96"/>
          <p:cNvGrpSpPr/>
          <p:nvPr/>
        </p:nvGrpSpPr>
        <p:grpSpPr>
          <a:xfrm>
            <a:off x="3168097" y="1419981"/>
            <a:ext cx="5060185" cy="665701"/>
            <a:chOff x="1743573" y="1790700"/>
            <a:chExt cx="5060185" cy="665701"/>
          </a:xfrm>
        </p:grpSpPr>
        <p:grpSp>
          <p:nvGrpSpPr>
            <p:cNvPr id="98" name="Group 8"/>
            <p:cNvGrpSpPr/>
            <p:nvPr/>
          </p:nvGrpSpPr>
          <p:grpSpPr>
            <a:xfrm>
              <a:off x="1743573" y="1790700"/>
              <a:ext cx="5060185" cy="665701"/>
              <a:chOff x="0" y="0"/>
              <a:chExt cx="1332724" cy="175329"/>
            </a:xfrm>
          </p:grpSpPr>
          <p:sp>
            <p:nvSpPr>
              <p:cNvPr id="100"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6CE5E8"/>
              </a:solidFill>
            </p:spPr>
          </p:sp>
          <p:sp>
            <p:nvSpPr>
              <p:cNvPr id="101"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99" name="TextBox 26"/>
            <p:cNvSpPr txBox="1"/>
            <p:nvPr/>
          </p:nvSpPr>
          <p:spPr>
            <a:xfrm>
              <a:off x="2133600" y="1905128"/>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立法目的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cxnSp>
        <p:nvCxnSpPr>
          <p:cNvPr id="102" name="直線接點 101"/>
          <p:cNvCxnSpPr/>
          <p:nvPr/>
        </p:nvCxnSpPr>
        <p:spPr>
          <a:xfrm>
            <a:off x="2097261" y="1752522"/>
            <a:ext cx="1057773"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130" name="群組 129"/>
          <p:cNvGrpSpPr/>
          <p:nvPr/>
        </p:nvGrpSpPr>
        <p:grpSpPr>
          <a:xfrm>
            <a:off x="3154967" y="8722316"/>
            <a:ext cx="5060185" cy="665701"/>
            <a:chOff x="1754645" y="3895874"/>
            <a:chExt cx="5060185" cy="665701"/>
          </a:xfrm>
        </p:grpSpPr>
        <p:grpSp>
          <p:nvGrpSpPr>
            <p:cNvPr id="131" name="Group 8"/>
            <p:cNvGrpSpPr/>
            <p:nvPr/>
          </p:nvGrpSpPr>
          <p:grpSpPr>
            <a:xfrm>
              <a:off x="1754645" y="3895874"/>
              <a:ext cx="5060185" cy="665701"/>
              <a:chOff x="0" y="0"/>
              <a:chExt cx="1332724" cy="175329"/>
            </a:xfrm>
          </p:grpSpPr>
          <p:sp>
            <p:nvSpPr>
              <p:cNvPr id="134"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31356E"/>
              </a:solidFill>
            </p:spPr>
          </p:sp>
          <p:sp>
            <p:nvSpPr>
              <p:cNvPr id="136"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132" name="TextBox 26"/>
            <p:cNvSpPr txBox="1"/>
            <p:nvPr/>
          </p:nvSpPr>
          <p:spPr>
            <a:xfrm>
              <a:off x="2144672" y="4010302"/>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施行細則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§20</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40" name="群組 139"/>
          <p:cNvGrpSpPr/>
          <p:nvPr/>
        </p:nvGrpSpPr>
        <p:grpSpPr>
          <a:xfrm>
            <a:off x="3154966" y="9495686"/>
            <a:ext cx="5060185" cy="665701"/>
            <a:chOff x="1754645" y="3895874"/>
            <a:chExt cx="5060185" cy="665701"/>
          </a:xfrm>
        </p:grpSpPr>
        <p:grpSp>
          <p:nvGrpSpPr>
            <p:cNvPr id="141" name="Group 8"/>
            <p:cNvGrpSpPr/>
            <p:nvPr/>
          </p:nvGrpSpPr>
          <p:grpSpPr>
            <a:xfrm>
              <a:off x="1754645" y="3895874"/>
              <a:ext cx="5060185" cy="665701"/>
              <a:chOff x="0" y="0"/>
              <a:chExt cx="1332724" cy="175329"/>
            </a:xfrm>
          </p:grpSpPr>
          <p:sp>
            <p:nvSpPr>
              <p:cNvPr id="144"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1A3253"/>
              </a:solidFill>
            </p:spPr>
          </p:sp>
          <p:sp>
            <p:nvSpPr>
              <p:cNvPr id="145"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142" name="TextBox 26"/>
            <p:cNvSpPr txBox="1"/>
            <p:nvPr/>
          </p:nvSpPr>
          <p:spPr>
            <a:xfrm>
              <a:off x="2144672" y="4010302"/>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施行日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§21</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cxnSp>
        <p:nvCxnSpPr>
          <p:cNvPr id="147" name="直線接點 146"/>
          <p:cNvCxnSpPr/>
          <p:nvPr/>
        </p:nvCxnSpPr>
        <p:spPr>
          <a:xfrm>
            <a:off x="2097261" y="9068405"/>
            <a:ext cx="105777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直線接點 148"/>
          <p:cNvCxnSpPr/>
          <p:nvPr/>
        </p:nvCxnSpPr>
        <p:spPr>
          <a:xfrm>
            <a:off x="2121912" y="9825406"/>
            <a:ext cx="1057773"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群組 4"/>
          <p:cNvGrpSpPr/>
          <p:nvPr/>
        </p:nvGrpSpPr>
        <p:grpSpPr>
          <a:xfrm>
            <a:off x="8215151" y="2829752"/>
            <a:ext cx="7975578" cy="2110247"/>
            <a:chOff x="8215151" y="2525733"/>
            <a:chExt cx="7975578" cy="2110247"/>
          </a:xfrm>
        </p:grpSpPr>
        <p:grpSp>
          <p:nvGrpSpPr>
            <p:cNvPr id="172" name="群組 171"/>
            <p:cNvGrpSpPr/>
            <p:nvPr/>
          </p:nvGrpSpPr>
          <p:grpSpPr>
            <a:xfrm>
              <a:off x="8215151" y="2525733"/>
              <a:ext cx="7956327" cy="1792538"/>
              <a:chOff x="7848058" y="2844973"/>
              <a:chExt cx="7956327" cy="1792538"/>
            </a:xfrm>
          </p:grpSpPr>
          <p:grpSp>
            <p:nvGrpSpPr>
              <p:cNvPr id="42" name="群組 41"/>
              <p:cNvGrpSpPr/>
              <p:nvPr/>
            </p:nvGrpSpPr>
            <p:grpSpPr>
              <a:xfrm>
                <a:off x="10744200" y="2844973"/>
                <a:ext cx="5060185" cy="665701"/>
                <a:chOff x="1754645" y="3895874"/>
                <a:chExt cx="5060185" cy="665701"/>
              </a:xfrm>
            </p:grpSpPr>
            <p:grpSp>
              <p:nvGrpSpPr>
                <p:cNvPr id="43" name="Group 8"/>
                <p:cNvGrpSpPr/>
                <p:nvPr/>
              </p:nvGrpSpPr>
              <p:grpSpPr>
                <a:xfrm>
                  <a:off x="1754645" y="3895874"/>
                  <a:ext cx="5060185" cy="665701"/>
                  <a:chOff x="0" y="0"/>
                  <a:chExt cx="1332724" cy="175329"/>
                </a:xfrm>
              </p:grpSpPr>
              <p:sp>
                <p:nvSpPr>
                  <p:cNvPr id="45" name="Freeform 9"/>
                  <p:cNvSpPr/>
                  <p:nvPr/>
                </p:nvSpPr>
                <p:spPr>
                  <a:xfrm>
                    <a:off x="0" y="0"/>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62B7E8"/>
                  </a:solidFill>
                </p:spPr>
              </p:sp>
              <p:sp>
                <p:nvSpPr>
                  <p:cNvPr id="46"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44" name="TextBox 26"/>
                <p:cNvSpPr txBox="1"/>
                <p:nvPr/>
              </p:nvSpPr>
              <p:spPr>
                <a:xfrm>
                  <a:off x="2144672" y="4010302"/>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外部通報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§6</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47" name="群組 46"/>
              <p:cNvGrpSpPr/>
              <p:nvPr/>
            </p:nvGrpSpPr>
            <p:grpSpPr>
              <a:xfrm>
                <a:off x="10744199" y="3469663"/>
                <a:ext cx="5060185" cy="846527"/>
                <a:chOff x="1754645" y="3715048"/>
                <a:chExt cx="5060185" cy="846527"/>
              </a:xfrm>
            </p:grpSpPr>
            <p:grpSp>
              <p:nvGrpSpPr>
                <p:cNvPr id="48" name="Group 8"/>
                <p:cNvGrpSpPr/>
                <p:nvPr/>
              </p:nvGrpSpPr>
              <p:grpSpPr>
                <a:xfrm>
                  <a:off x="1754645" y="3715048"/>
                  <a:ext cx="5060185" cy="846527"/>
                  <a:chOff x="0" y="-47625"/>
                  <a:chExt cx="1332724" cy="222954"/>
                </a:xfrm>
              </p:grpSpPr>
              <p:sp>
                <p:nvSpPr>
                  <p:cNvPr id="50" name="Freeform 9"/>
                  <p:cNvSpPr/>
                  <p:nvPr/>
                </p:nvSpPr>
                <p:spPr>
                  <a:xfrm>
                    <a:off x="0" y="-20221"/>
                    <a:ext cx="1332724" cy="175329"/>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62B7E8"/>
                  </a:solidFill>
                </p:spPr>
              </p:sp>
              <p:sp>
                <p:nvSpPr>
                  <p:cNvPr id="51" name="TextBox 10"/>
                  <p:cNvSpPr txBox="1"/>
                  <p:nvPr/>
                </p:nvSpPr>
                <p:spPr>
                  <a:xfrm>
                    <a:off x="0" y="-47625"/>
                    <a:ext cx="1332724" cy="222954"/>
                  </a:xfrm>
                  <a:prstGeom prst="rect">
                    <a:avLst/>
                  </a:prstGeom>
                </p:spPr>
                <p:txBody>
                  <a:bodyPr lIns="50800" tIns="50800" rIns="50800" bIns="50800" rtlCol="0" anchor="ctr"/>
                  <a:lstStyle/>
                  <a:p>
                    <a:pPr algn="ctr">
                      <a:lnSpc>
                        <a:spcPts val="2800"/>
                      </a:lnSpc>
                    </a:pPr>
                    <a:endParaRPr/>
                  </a:p>
                </p:txBody>
              </p:sp>
            </p:grpSp>
            <p:sp>
              <p:nvSpPr>
                <p:cNvPr id="49" name="TextBox 26"/>
                <p:cNvSpPr txBox="1"/>
                <p:nvPr/>
              </p:nvSpPr>
              <p:spPr>
                <a:xfrm>
                  <a:off x="2144672" y="3933527"/>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調查權及準扣押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§7</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grpSp>
            <p:nvGrpSpPr>
              <p:cNvPr id="156" name="群組 155"/>
              <p:cNvGrpSpPr/>
              <p:nvPr/>
            </p:nvGrpSpPr>
            <p:grpSpPr>
              <a:xfrm>
                <a:off x="7848058" y="3189966"/>
                <a:ext cx="2907027" cy="1447545"/>
                <a:chOff x="7848058" y="3189966"/>
                <a:chExt cx="2907027" cy="1447545"/>
              </a:xfrm>
            </p:grpSpPr>
            <p:cxnSp>
              <p:nvCxnSpPr>
                <p:cNvPr id="146" name="直線接點 145"/>
                <p:cNvCxnSpPr/>
                <p:nvPr/>
              </p:nvCxnSpPr>
              <p:spPr>
                <a:xfrm>
                  <a:off x="8153400" y="3189966"/>
                  <a:ext cx="0" cy="1447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直線接點 147"/>
                <p:cNvCxnSpPr/>
                <p:nvPr/>
              </p:nvCxnSpPr>
              <p:spPr>
                <a:xfrm>
                  <a:off x="8153400" y="3189966"/>
                  <a:ext cx="26016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直線接點 153"/>
                <p:cNvCxnSpPr/>
                <p:nvPr/>
              </p:nvCxnSpPr>
              <p:spPr>
                <a:xfrm>
                  <a:off x="7848058" y="3964116"/>
                  <a:ext cx="2907027" cy="0"/>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115" name="直線接點 114"/>
            <p:cNvCxnSpPr/>
            <p:nvPr/>
          </p:nvCxnSpPr>
          <p:spPr>
            <a:xfrm>
              <a:off x="8528859" y="4303129"/>
              <a:ext cx="2601685" cy="0"/>
            </a:xfrm>
            <a:prstGeom prst="line">
              <a:avLst/>
            </a:prstGeom>
          </p:spPr>
          <p:style>
            <a:lnRef idx="1">
              <a:schemeClr val="accent1"/>
            </a:lnRef>
            <a:fillRef idx="0">
              <a:schemeClr val="accent1"/>
            </a:fillRef>
            <a:effectRef idx="0">
              <a:schemeClr val="accent1"/>
            </a:effectRef>
            <a:fontRef idx="minor">
              <a:schemeClr val="tx1"/>
            </a:fontRef>
          </p:style>
        </p:cxnSp>
        <p:sp>
          <p:nvSpPr>
            <p:cNvPr id="114" name="Freeform 9"/>
            <p:cNvSpPr/>
            <p:nvPr/>
          </p:nvSpPr>
          <p:spPr>
            <a:xfrm>
              <a:off x="11130544" y="3970279"/>
              <a:ext cx="5060185" cy="665701"/>
            </a:xfrm>
            <a:custGeom>
              <a:avLst/>
              <a:gdLst/>
              <a:ahLst/>
              <a:cxnLst/>
              <a:rect l="l" t="t" r="r" b="b"/>
              <a:pathLst>
                <a:path w="1332724" h="175329">
                  <a:moveTo>
                    <a:pt x="78028" y="0"/>
                  </a:moveTo>
                  <a:lnTo>
                    <a:pt x="1254695" y="0"/>
                  </a:lnTo>
                  <a:cubicBezTo>
                    <a:pt x="1297789" y="0"/>
                    <a:pt x="1332724" y="34934"/>
                    <a:pt x="1332724" y="78028"/>
                  </a:cubicBezTo>
                  <a:lnTo>
                    <a:pt x="1332724" y="97300"/>
                  </a:lnTo>
                  <a:cubicBezTo>
                    <a:pt x="1332724" y="117995"/>
                    <a:pt x="1324503" y="137841"/>
                    <a:pt x="1309870" y="152475"/>
                  </a:cubicBezTo>
                  <a:cubicBezTo>
                    <a:pt x="1295236" y="167108"/>
                    <a:pt x="1275390" y="175329"/>
                    <a:pt x="1254695" y="175329"/>
                  </a:cubicBezTo>
                  <a:lnTo>
                    <a:pt x="78028" y="175329"/>
                  </a:lnTo>
                  <a:cubicBezTo>
                    <a:pt x="57334" y="175329"/>
                    <a:pt x="37487" y="167108"/>
                    <a:pt x="22854" y="152475"/>
                  </a:cubicBezTo>
                  <a:cubicBezTo>
                    <a:pt x="8221" y="137841"/>
                    <a:pt x="0" y="117995"/>
                    <a:pt x="0" y="97300"/>
                  </a:cubicBezTo>
                  <a:lnTo>
                    <a:pt x="0" y="78028"/>
                  </a:lnTo>
                  <a:cubicBezTo>
                    <a:pt x="0" y="57334"/>
                    <a:pt x="8221" y="37487"/>
                    <a:pt x="22854" y="22854"/>
                  </a:cubicBezTo>
                  <a:cubicBezTo>
                    <a:pt x="37487" y="8221"/>
                    <a:pt x="57334" y="0"/>
                    <a:pt x="78028" y="0"/>
                  </a:cubicBezTo>
                  <a:close/>
                </a:path>
              </a:pathLst>
            </a:custGeom>
            <a:solidFill>
              <a:srgbClr val="62B7E8"/>
            </a:solidFill>
          </p:spPr>
        </p:sp>
        <p:sp>
          <p:nvSpPr>
            <p:cNvPr id="118" name="TextBox 26"/>
            <p:cNvSpPr txBox="1"/>
            <p:nvPr/>
          </p:nvSpPr>
          <p:spPr>
            <a:xfrm>
              <a:off x="11530794" y="4073603"/>
              <a:ext cx="4419600" cy="410369"/>
            </a:xfrm>
            <a:prstGeom prst="rect">
              <a:avLst/>
            </a:prstGeom>
          </p:spPr>
          <p:txBody>
            <a:bodyPr wrap="square" lIns="0" tIns="0" rIns="0" bIns="0" rtlCol="0" anchor="t">
              <a:spAutoFit/>
            </a:bodyPr>
            <a:lstStyle/>
            <a:p>
              <a:pPr>
                <a:lnSpc>
                  <a:spcPts val="322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Heavy"/>
                  <a:sym typeface="Aileron Heavy"/>
                </a:rPr>
                <a:t>保密義務 </a:t>
              </a:r>
              <a:r>
                <a:rPr lang="en-US" altLang="zh-TW" sz="2000" b="1" dirty="0">
                  <a:solidFill>
                    <a:srgbClr val="FFFFFF"/>
                  </a:solidFill>
                  <a:latin typeface="微軟正黑體" panose="020B0604030504040204" pitchFamily="34" charset="-120"/>
                  <a:ea typeface="微軟正黑體" panose="020B0604030504040204" pitchFamily="34" charset="-120"/>
                  <a:cs typeface="Aileron Heavy"/>
                  <a:sym typeface="Aileron Heavy"/>
                </a:rPr>
                <a:t>§15</a:t>
              </a:r>
              <a:endParaRPr lang="en-US" sz="2000" b="1" dirty="0">
                <a:solidFill>
                  <a:srgbClr val="FFFFFF"/>
                </a:solidFill>
                <a:latin typeface="微軟正黑體" panose="020B0604030504040204" pitchFamily="34" charset="-120"/>
                <a:ea typeface="微軟正黑體" panose="020B0604030504040204" pitchFamily="34" charset="-120"/>
                <a:cs typeface="Aileron Heavy"/>
                <a:sym typeface="Aileron Heavy"/>
              </a:endParaRPr>
            </a:p>
          </p:txBody>
        </p:sp>
      </p:grpSp>
      <p:sp>
        <p:nvSpPr>
          <p:cNvPr id="116" name="矩形 115"/>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3</a:t>
            </a:fld>
            <a:endParaRPr lang="en-US" altLang="zh-TW" sz="2000" dirty="0">
              <a:solidFill>
                <a:schemeClr val="bg1">
                  <a:lumMod val="50000"/>
                </a:schemeClr>
              </a:solidFill>
              <a:latin typeface="Impact" panose="020B0806030902050204" pitchFamily="34" charset="0"/>
            </a:endParaRPr>
          </a:p>
        </p:txBody>
      </p:sp>
    </p:spTree>
    <p:extLst>
      <p:ext uri="{BB962C8B-B14F-4D97-AF65-F5344CB8AC3E}">
        <p14:creationId xmlns:p14="http://schemas.microsoft.com/office/powerpoint/2010/main" val="357673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11963400" cy="1949252"/>
            <a:chOff x="228600" y="110926"/>
            <a:chExt cx="11963400" cy="1949252"/>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0" y="110926"/>
              <a:ext cx="10195880" cy="1949252"/>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揭弊者保護委員會</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(§2</a:t>
              </a:r>
              <a:r>
                <a:rPr kumimoji="0" lang="zh-TW" altLang="en-US"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a:t>
              </a:r>
              <a:r>
                <a:rPr kumimoji="0" lang="en-US" altLang="zh-TW" sz="4400"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19)</a:t>
              </a:r>
            </a:p>
            <a:p>
              <a:pPr marL="0" marR="0" lvl="0" indent="0" algn="l" defTabSz="914400" rtl="0" eaLnBrk="1" fontAlgn="auto" latinLnBrk="0" hangingPunct="1">
                <a:lnSpc>
                  <a:spcPts val="7619"/>
                </a:lnSpc>
                <a:spcBef>
                  <a:spcPts val="0"/>
                </a:spcBef>
                <a:spcAft>
                  <a:spcPts val="0"/>
                </a:spcAft>
                <a:buClrTx/>
                <a:buSzTx/>
                <a:buFontTx/>
                <a:buNone/>
                <a:tabLst/>
                <a:defRPr/>
              </a:pPr>
              <a:endParaRPr kumimoji="0" lang="en-US" sz="5999"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97" name="Group 3"/>
          <p:cNvGrpSpPr/>
          <p:nvPr/>
        </p:nvGrpSpPr>
        <p:grpSpPr>
          <a:xfrm rot="-10800000">
            <a:off x="1068822" y="3255503"/>
            <a:ext cx="7833409" cy="6002797"/>
            <a:chOff x="0" y="0"/>
            <a:chExt cx="3295325" cy="2525231"/>
          </a:xfrm>
        </p:grpSpPr>
        <p:sp>
          <p:nvSpPr>
            <p:cNvPr id="98" name="Freeform 4"/>
            <p:cNvSpPr/>
            <p:nvPr/>
          </p:nvSpPr>
          <p:spPr>
            <a:xfrm>
              <a:off x="0" y="0"/>
              <a:ext cx="3295325" cy="2525231"/>
            </a:xfrm>
            <a:custGeom>
              <a:avLst/>
              <a:gdLst/>
              <a:ahLst/>
              <a:cxnLst/>
              <a:rect l="l" t="t" r="r" b="b"/>
              <a:pathLst>
                <a:path w="3295325" h="2525231">
                  <a:moveTo>
                    <a:pt x="0" y="0"/>
                  </a:moveTo>
                  <a:lnTo>
                    <a:pt x="3295325" y="0"/>
                  </a:lnTo>
                  <a:lnTo>
                    <a:pt x="3295325" y="2525231"/>
                  </a:lnTo>
                  <a:lnTo>
                    <a:pt x="0" y="2525231"/>
                  </a:lnTo>
                  <a:close/>
                </a:path>
              </a:pathLst>
            </a:custGeom>
            <a:solidFill>
              <a:srgbClr val="034383"/>
            </a:solidFill>
          </p:spPr>
        </p:sp>
        <p:sp>
          <p:nvSpPr>
            <p:cNvPr id="99" name="TextBox 5"/>
            <p:cNvSpPr txBox="1"/>
            <p:nvPr/>
          </p:nvSpPr>
          <p:spPr>
            <a:xfrm>
              <a:off x="0" y="-38100"/>
              <a:ext cx="3295325" cy="2563331"/>
            </a:xfrm>
            <a:prstGeom prst="rect">
              <a:avLst/>
            </a:prstGeom>
          </p:spPr>
          <p:txBody>
            <a:bodyPr lIns="50800" tIns="50800" rIns="50800" bIns="50800" rtlCol="0" anchor="ctr"/>
            <a:lstStyle/>
            <a:p>
              <a:pPr marL="0" marR="0" lvl="0" indent="0" algn="ctr" defTabSz="914400" rtl="0" eaLnBrk="1" fontAlgn="auto" latinLnBrk="0" hangingPunct="1">
                <a:lnSpc>
                  <a:spcPts val="329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0" name="Group 6"/>
          <p:cNvGrpSpPr/>
          <p:nvPr/>
        </p:nvGrpSpPr>
        <p:grpSpPr>
          <a:xfrm rot="-10800000">
            <a:off x="1351526" y="2504657"/>
            <a:ext cx="7293390" cy="6499810"/>
            <a:chOff x="0" y="0"/>
            <a:chExt cx="3068152" cy="2734313"/>
          </a:xfrm>
        </p:grpSpPr>
        <p:sp>
          <p:nvSpPr>
            <p:cNvPr id="101" name="Freeform 7"/>
            <p:cNvSpPr/>
            <p:nvPr/>
          </p:nvSpPr>
          <p:spPr>
            <a:xfrm>
              <a:off x="0" y="0"/>
              <a:ext cx="3068152" cy="2734313"/>
            </a:xfrm>
            <a:custGeom>
              <a:avLst/>
              <a:gdLst/>
              <a:ahLst/>
              <a:cxnLst/>
              <a:rect l="l" t="t" r="r" b="b"/>
              <a:pathLst>
                <a:path w="3068152" h="2734313">
                  <a:moveTo>
                    <a:pt x="0" y="0"/>
                  </a:moveTo>
                  <a:lnTo>
                    <a:pt x="3068152" y="0"/>
                  </a:lnTo>
                  <a:lnTo>
                    <a:pt x="3068152" y="2734313"/>
                  </a:lnTo>
                  <a:lnTo>
                    <a:pt x="0" y="2734313"/>
                  </a:lnTo>
                  <a:close/>
                </a:path>
              </a:pathLst>
            </a:custGeom>
            <a:solidFill>
              <a:srgbClr val="EFEFEF"/>
            </a:solidFill>
          </p:spPr>
        </p:sp>
        <p:sp>
          <p:nvSpPr>
            <p:cNvPr id="102" name="TextBox 8"/>
            <p:cNvSpPr txBox="1"/>
            <p:nvPr/>
          </p:nvSpPr>
          <p:spPr>
            <a:xfrm>
              <a:off x="0" y="-38100"/>
              <a:ext cx="3068152" cy="2772413"/>
            </a:xfrm>
            <a:prstGeom prst="rect">
              <a:avLst/>
            </a:prstGeom>
          </p:spPr>
          <p:txBody>
            <a:bodyPr lIns="50800" tIns="50800" rIns="50800" bIns="50800" rtlCol="0" anchor="ctr"/>
            <a:lstStyle/>
            <a:p>
              <a:pPr marL="0" marR="0" lvl="0" indent="0" algn="ctr" defTabSz="914400" rtl="0" eaLnBrk="1" fontAlgn="auto" latinLnBrk="0" hangingPunct="1">
                <a:lnSpc>
                  <a:spcPts val="329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3" name="TextBox 9"/>
          <p:cNvSpPr txBox="1"/>
          <p:nvPr/>
        </p:nvSpPr>
        <p:spPr>
          <a:xfrm>
            <a:off x="1902884" y="2846431"/>
            <a:ext cx="6174316" cy="538609"/>
          </a:xfrm>
          <a:prstGeom prst="rect">
            <a:avLst/>
          </a:prstGeom>
        </p:spPr>
        <p:txBody>
          <a:bodyPr wrap="square" lIns="0" tIns="0" rIns="0" bIns="0" rtlCol="0" anchor="t">
            <a:spAutoFit/>
          </a:bodyPr>
          <a:lstStyle/>
          <a:p>
            <a:pPr marL="0" marR="0" lvl="0" indent="0" algn="ctr" defTabSz="914400" rtl="0" eaLnBrk="1" fontAlgn="auto" latinLnBrk="0" hangingPunct="1">
              <a:lnSpc>
                <a:spcPts val="4234"/>
              </a:lnSpc>
              <a:spcBef>
                <a:spcPct val="0"/>
              </a:spcBef>
              <a:spcAft>
                <a:spcPts val="0"/>
              </a:spcAft>
              <a:buClrTx/>
              <a:buSzTx/>
              <a:buFontTx/>
              <a:buNone/>
              <a:tabLst/>
              <a:defRPr/>
            </a:pPr>
            <a:r>
              <a:rPr kumimoji="0" lang="zh-TW" altLang="en-US" sz="4000" b="1"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Ubuntu Bold"/>
              </a:rPr>
              <a:t>揭弊者保護委員會組成</a:t>
            </a:r>
            <a:r>
              <a:rPr kumimoji="0" lang="zh-TW" altLang="en-US" sz="2400" b="1"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Ubuntu Bold"/>
              </a:rPr>
              <a:t> </a:t>
            </a:r>
            <a:r>
              <a:rPr kumimoji="0" lang="en-US" altLang="zh-TW" sz="24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Aileron Ultra-Bold"/>
                <a:sym typeface="Ubuntu Bold"/>
              </a:rPr>
              <a:t>(</a:t>
            </a:r>
            <a:r>
              <a:rPr kumimoji="0" lang="en-US" altLang="zh-TW" sz="24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Aileron Heavy"/>
                <a:sym typeface="Aileron Heavy"/>
              </a:rPr>
              <a:t>§2)</a:t>
            </a:r>
            <a:endParaRPr kumimoji="0" lang="en-US" sz="24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Ubuntu Bold"/>
              <a:sym typeface="Ubuntu Bold"/>
            </a:endParaRPr>
          </a:p>
        </p:txBody>
      </p:sp>
      <p:sp>
        <p:nvSpPr>
          <p:cNvPr id="104" name="AutoShape 11"/>
          <p:cNvSpPr/>
          <p:nvPr/>
        </p:nvSpPr>
        <p:spPr>
          <a:xfrm>
            <a:off x="1786692" y="3608113"/>
            <a:ext cx="6423058" cy="0"/>
          </a:xfrm>
          <a:prstGeom prst="line">
            <a:avLst/>
          </a:prstGeom>
          <a:ln w="38100" cap="flat">
            <a:solidFill>
              <a:srgbClr val="034383"/>
            </a:solidFill>
            <a:prstDash val="solid"/>
            <a:headEnd type="oval" w="lg" len="lg"/>
            <a:tailEnd type="oval" w="lg" len="lg"/>
          </a:ln>
        </p:spPr>
      </p:sp>
      <p:grpSp>
        <p:nvGrpSpPr>
          <p:cNvPr id="105" name="Group 3"/>
          <p:cNvGrpSpPr/>
          <p:nvPr/>
        </p:nvGrpSpPr>
        <p:grpSpPr>
          <a:xfrm rot="-10800000">
            <a:off x="9620957" y="3255503"/>
            <a:ext cx="7833409" cy="6002797"/>
            <a:chOff x="0" y="0"/>
            <a:chExt cx="3295325" cy="2525231"/>
          </a:xfrm>
          <a:solidFill>
            <a:srgbClr val="41B8D5"/>
          </a:solidFill>
        </p:grpSpPr>
        <p:sp>
          <p:nvSpPr>
            <p:cNvPr id="106" name="Freeform 4"/>
            <p:cNvSpPr/>
            <p:nvPr/>
          </p:nvSpPr>
          <p:spPr>
            <a:xfrm>
              <a:off x="0" y="0"/>
              <a:ext cx="3295325" cy="2525231"/>
            </a:xfrm>
            <a:custGeom>
              <a:avLst/>
              <a:gdLst/>
              <a:ahLst/>
              <a:cxnLst/>
              <a:rect l="l" t="t" r="r" b="b"/>
              <a:pathLst>
                <a:path w="3295325" h="2525231">
                  <a:moveTo>
                    <a:pt x="0" y="0"/>
                  </a:moveTo>
                  <a:lnTo>
                    <a:pt x="3295325" y="0"/>
                  </a:lnTo>
                  <a:lnTo>
                    <a:pt x="3295325" y="2525231"/>
                  </a:lnTo>
                  <a:lnTo>
                    <a:pt x="0" y="2525231"/>
                  </a:lnTo>
                  <a:close/>
                </a:path>
              </a:pathLst>
            </a:custGeom>
            <a:grpFill/>
          </p:spPr>
        </p:sp>
        <p:sp>
          <p:nvSpPr>
            <p:cNvPr id="107" name="TextBox 5"/>
            <p:cNvSpPr txBox="1"/>
            <p:nvPr/>
          </p:nvSpPr>
          <p:spPr>
            <a:xfrm>
              <a:off x="0" y="-38100"/>
              <a:ext cx="3295325" cy="2563331"/>
            </a:xfrm>
            <a:prstGeom prst="rect">
              <a:avLst/>
            </a:prstGeom>
            <a:grpFill/>
          </p:spPr>
          <p:txBody>
            <a:bodyPr lIns="50800" tIns="50800" rIns="50800" bIns="50800" rtlCol="0" anchor="ctr"/>
            <a:lstStyle/>
            <a:p>
              <a:pPr marL="0" marR="0" lvl="0" indent="0" algn="ctr" defTabSz="914400" rtl="0" eaLnBrk="1" fontAlgn="auto" latinLnBrk="0" hangingPunct="1">
                <a:lnSpc>
                  <a:spcPts val="329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8" name="Group 6"/>
          <p:cNvGrpSpPr/>
          <p:nvPr/>
        </p:nvGrpSpPr>
        <p:grpSpPr>
          <a:xfrm rot="-10800000">
            <a:off x="9903661" y="2504657"/>
            <a:ext cx="7293390" cy="6499810"/>
            <a:chOff x="0" y="0"/>
            <a:chExt cx="3068152" cy="2734313"/>
          </a:xfrm>
        </p:grpSpPr>
        <p:sp>
          <p:nvSpPr>
            <p:cNvPr id="109" name="Freeform 7"/>
            <p:cNvSpPr/>
            <p:nvPr/>
          </p:nvSpPr>
          <p:spPr>
            <a:xfrm>
              <a:off x="0" y="0"/>
              <a:ext cx="3068152" cy="2734313"/>
            </a:xfrm>
            <a:custGeom>
              <a:avLst/>
              <a:gdLst/>
              <a:ahLst/>
              <a:cxnLst/>
              <a:rect l="l" t="t" r="r" b="b"/>
              <a:pathLst>
                <a:path w="3068152" h="2734313">
                  <a:moveTo>
                    <a:pt x="0" y="0"/>
                  </a:moveTo>
                  <a:lnTo>
                    <a:pt x="3068152" y="0"/>
                  </a:lnTo>
                  <a:lnTo>
                    <a:pt x="3068152" y="2734313"/>
                  </a:lnTo>
                  <a:lnTo>
                    <a:pt x="0" y="2734313"/>
                  </a:lnTo>
                  <a:close/>
                </a:path>
              </a:pathLst>
            </a:custGeom>
            <a:solidFill>
              <a:srgbClr val="EFEFEF"/>
            </a:solidFill>
          </p:spPr>
        </p:sp>
        <p:sp>
          <p:nvSpPr>
            <p:cNvPr id="110" name="TextBox 8"/>
            <p:cNvSpPr txBox="1"/>
            <p:nvPr/>
          </p:nvSpPr>
          <p:spPr>
            <a:xfrm>
              <a:off x="0" y="-38100"/>
              <a:ext cx="3068152" cy="2772413"/>
            </a:xfrm>
            <a:prstGeom prst="rect">
              <a:avLst/>
            </a:prstGeom>
          </p:spPr>
          <p:txBody>
            <a:bodyPr lIns="50800" tIns="50800" rIns="50800" bIns="50800" rtlCol="0" anchor="ctr"/>
            <a:lstStyle/>
            <a:p>
              <a:pPr marL="0" marR="0" lvl="0" indent="0" algn="ctr" defTabSz="914400" rtl="0" eaLnBrk="1" fontAlgn="auto" latinLnBrk="0" hangingPunct="1">
                <a:lnSpc>
                  <a:spcPts val="329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1" name="TextBox 9"/>
          <p:cNvSpPr txBox="1"/>
          <p:nvPr/>
        </p:nvSpPr>
        <p:spPr>
          <a:xfrm>
            <a:off x="10455018" y="2846431"/>
            <a:ext cx="6156581" cy="538609"/>
          </a:xfrm>
          <a:prstGeom prst="rect">
            <a:avLst/>
          </a:prstGeom>
        </p:spPr>
        <p:txBody>
          <a:bodyPr wrap="square" lIns="0" tIns="0" rIns="0" bIns="0" rtlCol="0" anchor="t">
            <a:spAutoFit/>
          </a:bodyPr>
          <a:lstStyle/>
          <a:p>
            <a:pPr marL="0" marR="0" lvl="0" indent="0" algn="ctr" defTabSz="914400" rtl="0" eaLnBrk="1" fontAlgn="auto" latinLnBrk="0" hangingPunct="1">
              <a:lnSpc>
                <a:spcPts val="4234"/>
              </a:lnSpc>
              <a:spcBef>
                <a:spcPct val="0"/>
              </a:spcBef>
              <a:spcAft>
                <a:spcPts val="0"/>
              </a:spcAft>
              <a:buClrTx/>
              <a:buSzTx/>
              <a:buFontTx/>
              <a:buNone/>
              <a:tabLst/>
              <a:defRPr/>
            </a:pPr>
            <a:r>
              <a:rPr kumimoji="0" lang="zh-TW" altLang="en-US" sz="4000" b="1"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sym typeface="Ubuntu Bold"/>
              </a:rPr>
              <a:t>揭弊者保護委員會功能 </a:t>
            </a:r>
            <a:r>
              <a:rPr kumimoji="0" lang="en-US" altLang="zh-TW" sz="24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Aileron Ultra-Bold"/>
                <a:sym typeface="Ubuntu Bold"/>
              </a:rPr>
              <a:t>(</a:t>
            </a:r>
            <a:r>
              <a:rPr kumimoji="0" lang="en-US" altLang="zh-TW" sz="24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Aileron Ultra-Bold"/>
                <a:sym typeface="Aileron Heavy"/>
              </a:rPr>
              <a:t>§19)</a:t>
            </a:r>
            <a:endParaRPr kumimoji="0" lang="en-US" altLang="zh-TW" sz="2400" b="1" i="0" u="none" strike="noStrike" kern="1200" cap="none" spc="0" normalizeH="0" baseline="0" noProof="0" dirty="0">
              <a:ln>
                <a:noFill/>
              </a:ln>
              <a:solidFill>
                <a:srgbClr val="034383"/>
              </a:solidFill>
              <a:effectLst/>
              <a:uLnTx/>
              <a:uFillTx/>
              <a:latin typeface="微軟正黑體" panose="020B0604030504040204" pitchFamily="34" charset="-120"/>
              <a:ea typeface="微軟正黑體" panose="020B0604030504040204" pitchFamily="34" charset="-120"/>
              <a:cs typeface="Aileron Ultra-Bold"/>
              <a:sym typeface="Ubuntu Bold"/>
            </a:endParaRPr>
          </a:p>
        </p:txBody>
      </p:sp>
      <p:sp>
        <p:nvSpPr>
          <p:cNvPr id="112" name="AutoShape 11"/>
          <p:cNvSpPr/>
          <p:nvPr/>
        </p:nvSpPr>
        <p:spPr>
          <a:xfrm>
            <a:off x="10338827" y="3608113"/>
            <a:ext cx="6423058" cy="0"/>
          </a:xfrm>
          <a:prstGeom prst="line">
            <a:avLst/>
          </a:prstGeom>
          <a:ln w="38100" cap="flat">
            <a:solidFill>
              <a:srgbClr val="034383"/>
            </a:solidFill>
            <a:prstDash val="solid"/>
            <a:headEnd type="oval" w="lg" len="lg"/>
            <a:tailEnd type="oval" w="lg" len="lg"/>
          </a:ln>
        </p:spPr>
      </p:sp>
      <p:sp>
        <p:nvSpPr>
          <p:cNvPr id="113" name="Freeform 9"/>
          <p:cNvSpPr/>
          <p:nvPr/>
        </p:nvSpPr>
        <p:spPr>
          <a:xfrm rot="5400000">
            <a:off x="1939020" y="4132289"/>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2" name="矩形 1"/>
          <p:cNvSpPr/>
          <p:nvPr/>
        </p:nvSpPr>
        <p:spPr>
          <a:xfrm>
            <a:off x="2449462" y="4103491"/>
            <a:ext cx="5780138" cy="34317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置委員</a:t>
            </a:r>
            <a:r>
              <a:rPr kumimoji="0" lang="en-US" altLang="zh-TW"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7</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人</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，以法務部部長為主任委員，並為當然委員；其餘委員由主管機關就具下列資格者遴聘之，</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任期</a:t>
            </a:r>
            <a:r>
              <a:rPr kumimoji="0" lang="en-US" altLang="zh-TW"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3</a:t>
            </a:r>
            <a:r>
              <a:rPr kumimoji="0" lang="zh-TW" altLang="en-US" sz="2400" b="1" i="0" u="none" strike="noStrike" kern="1200" cap="none" spc="0" normalizeH="0" baseline="0" noProof="0" dirty="0">
                <a:ln>
                  <a:noFill/>
                </a:ln>
                <a:solidFill>
                  <a:srgbClr val="5188CC"/>
                </a:solidFill>
                <a:effectLst/>
                <a:uLnTx/>
                <a:uFillTx/>
                <a:latin typeface="微軟正黑體" panose="020B0604030504040204" pitchFamily="34" charset="-120"/>
                <a:ea typeface="微軟正黑體" panose="020B0604030504040204" pitchFamily="34" charset="-120"/>
                <a:cs typeface="Aileron Ultra-Bold"/>
              </a:rPr>
              <a:t>年</a:t>
            </a: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a:t>
            </a:r>
            <a:endPar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1" indent="-457200" algn="just" defTabSz="914400" rtl="0" eaLnBrk="1" fontAlgn="auto" latinLnBrk="0" hangingPunct="1">
              <a:lnSpc>
                <a:spcPts val="2800"/>
              </a:lnSpc>
              <a:spcBef>
                <a:spcPts val="0"/>
              </a:spcBef>
              <a:spcAft>
                <a:spcPts val="0"/>
              </a:spcAft>
              <a:buClrTx/>
              <a:buSzTx/>
              <a:buFont typeface="+mj-lt"/>
              <a:buAutoNum type="arabicPeriod"/>
              <a:tabLst/>
              <a:defRPr/>
            </a:pP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曾任法官、檢察官、律師及其他依法具有專門執業及技術執業資格人員</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5</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年以上者。</a:t>
            </a:r>
            <a:endPar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1" indent="-457200" algn="just" defTabSz="914400" rtl="0" eaLnBrk="1" fontAlgn="auto" latinLnBrk="0" hangingPunct="1">
              <a:lnSpc>
                <a:spcPts val="2800"/>
              </a:lnSpc>
              <a:spcBef>
                <a:spcPts val="0"/>
              </a:spcBef>
              <a:spcAft>
                <a:spcPts val="0"/>
              </a:spcAft>
              <a:buClrTx/>
              <a:buSzTx/>
              <a:buFont typeface="+mj-lt"/>
              <a:buAutoNum type="arabicPeriod"/>
              <a:tabLst/>
              <a:defRPr/>
            </a:pP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曾任或現任教育部認可之大專院校教授</a:t>
            </a:r>
            <a:r>
              <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5</a:t>
            </a: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年以上，聲譽卓著者。</a:t>
            </a:r>
            <a:endParaRPr kumimoji="0" lang="en-US" altLang="zh-TW"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1" indent="-457200" algn="just" defTabSz="914400" rtl="0" eaLnBrk="1" fontAlgn="auto" latinLnBrk="0" hangingPunct="1">
              <a:lnSpc>
                <a:spcPts val="2800"/>
              </a:lnSpc>
              <a:spcBef>
                <a:spcPts val="0"/>
              </a:spcBef>
              <a:spcAft>
                <a:spcPts val="0"/>
              </a:spcAft>
              <a:buClrTx/>
              <a:buSzTx/>
              <a:buFont typeface="+mj-lt"/>
              <a:buAutoNum type="arabicPeriod"/>
              <a:tabLst/>
              <a:defRPr/>
            </a:pPr>
            <a:r>
              <a:rPr kumimoji="0" lang="zh-TW" altLang="en-US" sz="20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對揭弊者保護、人權保障有專門研究或貢獻，或具相關公民團體實務經驗，聲譽卓著者。</a:t>
            </a:r>
          </a:p>
        </p:txBody>
      </p:sp>
      <p:sp>
        <p:nvSpPr>
          <p:cNvPr id="114" name="Freeform 9"/>
          <p:cNvSpPr/>
          <p:nvPr/>
        </p:nvSpPr>
        <p:spPr>
          <a:xfrm rot="5400000">
            <a:off x="1967323" y="7686695"/>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6" name="矩形 115"/>
          <p:cNvSpPr/>
          <p:nvPr/>
        </p:nvSpPr>
        <p:spPr>
          <a:xfrm>
            <a:off x="2449462" y="7657897"/>
            <a:ext cx="5780138"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組織規程、遴聘方式、處理程序及其他應遵行事項之辦法，由主管機關定之。</a:t>
            </a:r>
          </a:p>
        </p:txBody>
      </p:sp>
      <p:sp>
        <p:nvSpPr>
          <p:cNvPr id="118" name="Freeform 9"/>
          <p:cNvSpPr/>
          <p:nvPr/>
        </p:nvSpPr>
        <p:spPr>
          <a:xfrm rot="5400000">
            <a:off x="10484752" y="4122628"/>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9" name="矩形 118"/>
          <p:cNvSpPr/>
          <p:nvPr/>
        </p:nvSpPr>
        <p:spPr>
          <a:xfrm>
            <a:off x="10995194" y="4093830"/>
            <a:ext cx="5780138" cy="4170372"/>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協助揭弊者依本法主張除去不利措施及請求損害賠償等權益。</a:t>
            </a:r>
            <a:endPar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提供揭弊者必要的法律諮詢與法律扶助。</a:t>
            </a:r>
            <a:endPar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協助揭弊者或其密切關係人依本法請求人身安全之保護措施及安置措施。</a:t>
            </a:r>
            <a:endPar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提供揭弊者緊急之生理、心理醫療與生活重建之協助。</a:t>
            </a:r>
            <a:endPar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揭弊者保護之宣導、倡議及研究。</a:t>
            </a:r>
            <a:endParaRPr kumimoji="0" lang="en-US" altLang="zh-TW"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endParaRPr>
          </a:p>
          <a:p>
            <a:pPr marL="457200" marR="0" lvl="0" indent="-4572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zh-TW" altLang="en-US" sz="2400" b="0" i="0" u="none" strike="noStrike" kern="1200" cap="none" spc="0" normalizeH="0" baseline="0" noProof="0" dirty="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Aileron Ultra-Bold"/>
              </a:rPr>
              <a:t>其他符合揭弊者保護之事項。</a:t>
            </a:r>
          </a:p>
        </p:txBody>
      </p:sp>
      <p:sp>
        <p:nvSpPr>
          <p:cNvPr id="29" name="矩形 28"/>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91255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8915399" cy="933269"/>
            <a:chOff x="228600" y="110926"/>
            <a:chExt cx="8915399" cy="933269"/>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0" y="110926"/>
              <a:ext cx="7147879" cy="933269"/>
            </a:xfrm>
            <a:prstGeom prst="rect">
              <a:avLst/>
            </a:prstGeom>
          </p:spPr>
          <p:txBody>
            <a:bodyPr wrap="square" lIns="0" tIns="0" rIns="0" bIns="0" rtlCol="0" anchor="t">
              <a:spAutoFit/>
            </a:bodyPr>
            <a:lstStyle/>
            <a:p>
              <a:pPr>
                <a:lnSpc>
                  <a:spcPts val="7619"/>
                </a:lnSpc>
                <a:defRPr/>
              </a:pPr>
              <a:r>
                <a:rPr lang="zh-TW" alt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適用範圍</a:t>
              </a:r>
              <a:endParaRPr 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30" name="群組 29"/>
          <p:cNvGrpSpPr/>
          <p:nvPr/>
        </p:nvGrpSpPr>
        <p:grpSpPr>
          <a:xfrm>
            <a:off x="1958376" y="2370341"/>
            <a:ext cx="2477641" cy="1452440"/>
            <a:chOff x="3629493" y="3707414"/>
            <a:chExt cx="2477641" cy="1452440"/>
          </a:xfrm>
        </p:grpSpPr>
        <p:sp>
          <p:nvSpPr>
            <p:cNvPr id="58" name="Google Shape;9813;p86">
              <a:extLst>
                <a:ext uri="{FF2B5EF4-FFF2-40B4-BE49-F238E27FC236}">
                  <a16:creationId xmlns="" xmlns:a16="http://schemas.microsoft.com/office/drawing/2014/main" id="{0FAAA758-86E7-4640-96EA-31295E6D7777}"/>
                </a:ext>
              </a:extLst>
            </p:cNvPr>
            <p:cNvSpPr>
              <a:spLocks noChangeAspect="1"/>
            </p:cNvSpPr>
            <p:nvPr/>
          </p:nvSpPr>
          <p:spPr>
            <a:xfrm>
              <a:off x="4300201" y="3707414"/>
              <a:ext cx="973301" cy="938149"/>
            </a:xfrm>
            <a:custGeom>
              <a:avLst/>
              <a:gdLst/>
              <a:ahLst/>
              <a:cxnLst/>
              <a:rect l="l" t="t" r="r" b="b"/>
              <a:pathLst>
                <a:path w="12634" h="12753" extrusionOk="0">
                  <a:moveTo>
                    <a:pt x="6270" y="844"/>
                  </a:moveTo>
                  <a:lnTo>
                    <a:pt x="11783" y="3175"/>
                  </a:lnTo>
                  <a:lnTo>
                    <a:pt x="11783" y="4152"/>
                  </a:lnTo>
                  <a:lnTo>
                    <a:pt x="757" y="4152"/>
                  </a:lnTo>
                  <a:lnTo>
                    <a:pt x="757" y="3175"/>
                  </a:lnTo>
                  <a:lnTo>
                    <a:pt x="6270" y="844"/>
                  </a:lnTo>
                  <a:close/>
                  <a:moveTo>
                    <a:pt x="2552" y="5002"/>
                  </a:moveTo>
                  <a:lnTo>
                    <a:pt x="2552" y="10232"/>
                  </a:lnTo>
                  <a:lnTo>
                    <a:pt x="1733" y="10232"/>
                  </a:lnTo>
                  <a:lnTo>
                    <a:pt x="1733" y="5002"/>
                  </a:lnTo>
                  <a:close/>
                  <a:moveTo>
                    <a:pt x="5041" y="5002"/>
                  </a:moveTo>
                  <a:lnTo>
                    <a:pt x="5041" y="10232"/>
                  </a:lnTo>
                  <a:lnTo>
                    <a:pt x="3403" y="10232"/>
                  </a:lnTo>
                  <a:lnTo>
                    <a:pt x="3403" y="5002"/>
                  </a:lnTo>
                  <a:close/>
                  <a:moveTo>
                    <a:pt x="6711" y="5002"/>
                  </a:moveTo>
                  <a:lnTo>
                    <a:pt x="6711" y="10232"/>
                  </a:lnTo>
                  <a:lnTo>
                    <a:pt x="5860" y="10232"/>
                  </a:lnTo>
                  <a:lnTo>
                    <a:pt x="5860" y="5002"/>
                  </a:lnTo>
                  <a:close/>
                  <a:moveTo>
                    <a:pt x="9168" y="5002"/>
                  </a:moveTo>
                  <a:lnTo>
                    <a:pt x="9168" y="10232"/>
                  </a:lnTo>
                  <a:lnTo>
                    <a:pt x="7530" y="10232"/>
                  </a:lnTo>
                  <a:lnTo>
                    <a:pt x="7530" y="5002"/>
                  </a:lnTo>
                  <a:close/>
                  <a:moveTo>
                    <a:pt x="10838" y="5002"/>
                  </a:moveTo>
                  <a:lnTo>
                    <a:pt x="10838" y="10232"/>
                  </a:lnTo>
                  <a:lnTo>
                    <a:pt x="10019" y="10232"/>
                  </a:lnTo>
                  <a:lnTo>
                    <a:pt x="10019" y="5002"/>
                  </a:lnTo>
                  <a:close/>
                  <a:moveTo>
                    <a:pt x="11374" y="11020"/>
                  </a:moveTo>
                  <a:cubicBezTo>
                    <a:pt x="11594" y="11051"/>
                    <a:pt x="11783" y="11209"/>
                    <a:pt x="11783" y="11461"/>
                  </a:cubicBezTo>
                  <a:lnTo>
                    <a:pt x="11783" y="11870"/>
                  </a:lnTo>
                  <a:lnTo>
                    <a:pt x="757" y="11870"/>
                  </a:lnTo>
                  <a:lnTo>
                    <a:pt x="757" y="11461"/>
                  </a:lnTo>
                  <a:cubicBezTo>
                    <a:pt x="757" y="11209"/>
                    <a:pt x="946" y="11020"/>
                    <a:pt x="1198" y="11020"/>
                  </a:cubicBezTo>
                  <a:close/>
                  <a:moveTo>
                    <a:pt x="6290" y="1"/>
                  </a:moveTo>
                  <a:cubicBezTo>
                    <a:pt x="6238" y="1"/>
                    <a:pt x="6191" y="9"/>
                    <a:pt x="6144" y="25"/>
                  </a:cubicBezTo>
                  <a:lnTo>
                    <a:pt x="252" y="2514"/>
                  </a:lnTo>
                  <a:cubicBezTo>
                    <a:pt x="95" y="2577"/>
                    <a:pt x="0" y="2703"/>
                    <a:pt x="0" y="2892"/>
                  </a:cubicBezTo>
                  <a:lnTo>
                    <a:pt x="0" y="4561"/>
                  </a:lnTo>
                  <a:cubicBezTo>
                    <a:pt x="0" y="4782"/>
                    <a:pt x="189" y="5002"/>
                    <a:pt x="410" y="5002"/>
                  </a:cubicBezTo>
                  <a:lnTo>
                    <a:pt x="946" y="5002"/>
                  </a:lnTo>
                  <a:lnTo>
                    <a:pt x="946" y="10264"/>
                  </a:lnTo>
                  <a:cubicBezTo>
                    <a:pt x="410" y="10390"/>
                    <a:pt x="0" y="10894"/>
                    <a:pt x="0" y="11492"/>
                  </a:cubicBezTo>
                  <a:lnTo>
                    <a:pt x="0" y="12311"/>
                  </a:lnTo>
                  <a:cubicBezTo>
                    <a:pt x="0" y="12532"/>
                    <a:pt x="189" y="12753"/>
                    <a:pt x="410" y="12753"/>
                  </a:cubicBezTo>
                  <a:lnTo>
                    <a:pt x="12256" y="12753"/>
                  </a:lnTo>
                  <a:cubicBezTo>
                    <a:pt x="12476" y="12753"/>
                    <a:pt x="12634" y="12532"/>
                    <a:pt x="12634" y="12311"/>
                  </a:cubicBezTo>
                  <a:lnTo>
                    <a:pt x="12634" y="11492"/>
                  </a:lnTo>
                  <a:cubicBezTo>
                    <a:pt x="12634" y="10894"/>
                    <a:pt x="12256" y="10390"/>
                    <a:pt x="11689" y="10264"/>
                  </a:cubicBezTo>
                  <a:lnTo>
                    <a:pt x="11689" y="5002"/>
                  </a:lnTo>
                  <a:lnTo>
                    <a:pt x="12256" y="5002"/>
                  </a:lnTo>
                  <a:cubicBezTo>
                    <a:pt x="12476" y="5002"/>
                    <a:pt x="12634" y="4782"/>
                    <a:pt x="12634" y="4561"/>
                  </a:cubicBezTo>
                  <a:lnTo>
                    <a:pt x="12634" y="2892"/>
                  </a:lnTo>
                  <a:cubicBezTo>
                    <a:pt x="12602" y="2734"/>
                    <a:pt x="12539" y="2577"/>
                    <a:pt x="12382" y="2514"/>
                  </a:cubicBezTo>
                  <a:lnTo>
                    <a:pt x="6459" y="25"/>
                  </a:lnTo>
                  <a:cubicBezTo>
                    <a:pt x="6396" y="9"/>
                    <a:pt x="6341" y="1"/>
                    <a:pt x="6290"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TextBox 41">
              <a:extLst>
                <a:ext uri="{FF2B5EF4-FFF2-40B4-BE49-F238E27FC236}">
                  <a16:creationId xmlns="" xmlns:a16="http://schemas.microsoft.com/office/drawing/2014/main" id="{BE4DBAE4-D912-4B99-9CC7-F7DD91544E4B}"/>
                </a:ext>
              </a:extLst>
            </p:cNvPr>
            <p:cNvSpPr txBox="1"/>
            <p:nvPr/>
          </p:nvSpPr>
          <p:spPr>
            <a:xfrm>
              <a:off x="3629493" y="4787957"/>
              <a:ext cx="2477641"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政府機關</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構</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nvGrpSpPr>
          <p:cNvPr id="31" name="群組 30"/>
          <p:cNvGrpSpPr/>
          <p:nvPr/>
        </p:nvGrpSpPr>
        <p:grpSpPr>
          <a:xfrm>
            <a:off x="1996119" y="7013350"/>
            <a:ext cx="2323345" cy="2396213"/>
            <a:chOff x="3764743" y="7559239"/>
            <a:chExt cx="2323345" cy="2396213"/>
          </a:xfrm>
        </p:grpSpPr>
        <p:sp>
          <p:nvSpPr>
            <p:cNvPr id="56" name="TextBox 41">
              <a:extLst>
                <a:ext uri="{FF2B5EF4-FFF2-40B4-BE49-F238E27FC236}">
                  <a16:creationId xmlns="" xmlns:a16="http://schemas.microsoft.com/office/drawing/2014/main" id="{BE4DBAE4-D912-4B99-9CC7-F7DD91544E4B}"/>
                </a:ext>
              </a:extLst>
            </p:cNvPr>
            <p:cNvSpPr txBox="1"/>
            <p:nvPr/>
          </p:nvSpPr>
          <p:spPr>
            <a:xfrm>
              <a:off x="3764743" y="8839762"/>
              <a:ext cx="2323345" cy="1115690"/>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受政府控制之事業、團體或機構</a:t>
              </a:r>
              <a:endParaRPr 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pic>
          <p:nvPicPr>
            <p:cNvPr id="57" name="圖片 56"/>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19337" y="7559239"/>
              <a:ext cx="1138130" cy="1138129"/>
            </a:xfrm>
            <a:prstGeom prst="rect">
              <a:avLst/>
            </a:prstGeom>
          </p:spPr>
        </p:pic>
      </p:grpSp>
      <p:grpSp>
        <p:nvGrpSpPr>
          <p:cNvPr id="32" name="群組 31"/>
          <p:cNvGrpSpPr/>
          <p:nvPr/>
        </p:nvGrpSpPr>
        <p:grpSpPr>
          <a:xfrm>
            <a:off x="1780957" y="4633158"/>
            <a:ext cx="2477641" cy="1574066"/>
            <a:chOff x="3590013" y="5561356"/>
            <a:chExt cx="2477641" cy="1574066"/>
          </a:xfrm>
        </p:grpSpPr>
        <p:grpSp>
          <p:nvGrpSpPr>
            <p:cNvPr id="44" name="群組 43"/>
            <p:cNvGrpSpPr/>
            <p:nvPr/>
          </p:nvGrpSpPr>
          <p:grpSpPr>
            <a:xfrm>
              <a:off x="4280093" y="5561356"/>
              <a:ext cx="1057352" cy="1019640"/>
              <a:chOff x="9959563" y="4914855"/>
              <a:chExt cx="1057352" cy="1019640"/>
            </a:xfrm>
          </p:grpSpPr>
          <p:sp>
            <p:nvSpPr>
              <p:cNvPr id="46" name="Google Shape;9885;p86">
                <a:extLst>
                  <a:ext uri="{FF2B5EF4-FFF2-40B4-BE49-F238E27FC236}">
                    <a16:creationId xmlns="" xmlns:a16="http://schemas.microsoft.com/office/drawing/2014/main" id="{55AC7351-B15A-46D6-87DB-D3624F33DED6}"/>
                  </a:ext>
                </a:extLst>
              </p:cNvPr>
              <p:cNvSpPr/>
              <p:nvPr/>
            </p:nvSpPr>
            <p:spPr>
              <a:xfrm>
                <a:off x="10244341" y="5176637"/>
                <a:ext cx="68621" cy="6560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886;p86">
                <a:extLst>
                  <a:ext uri="{FF2B5EF4-FFF2-40B4-BE49-F238E27FC236}">
                    <a16:creationId xmlns="" xmlns:a16="http://schemas.microsoft.com/office/drawing/2014/main" id="{73C5B0C5-2734-49C1-8B6C-A0715F6FD0DF}"/>
                  </a:ext>
                </a:extLst>
              </p:cNvPr>
              <p:cNvSpPr/>
              <p:nvPr/>
            </p:nvSpPr>
            <p:spPr>
              <a:xfrm>
                <a:off x="10449953" y="5176637"/>
                <a:ext cx="71299" cy="6560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887;p86">
                <a:extLst>
                  <a:ext uri="{FF2B5EF4-FFF2-40B4-BE49-F238E27FC236}">
                    <a16:creationId xmlns="" xmlns:a16="http://schemas.microsoft.com/office/drawing/2014/main" id="{824B1622-31E5-4207-94C7-C395A88182EC}"/>
                  </a:ext>
                </a:extLst>
              </p:cNvPr>
              <p:cNvSpPr/>
              <p:nvPr/>
            </p:nvSpPr>
            <p:spPr>
              <a:xfrm>
                <a:off x="10658244" y="5176637"/>
                <a:ext cx="71299" cy="6560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888;p86">
                <a:extLst>
                  <a:ext uri="{FF2B5EF4-FFF2-40B4-BE49-F238E27FC236}">
                    <a16:creationId xmlns="" xmlns:a16="http://schemas.microsoft.com/office/drawing/2014/main" id="{38C296E4-CB3E-4DE1-BC4D-B94C946E8DFE}"/>
                  </a:ext>
                </a:extLst>
              </p:cNvPr>
              <p:cNvSpPr/>
              <p:nvPr/>
            </p:nvSpPr>
            <p:spPr>
              <a:xfrm>
                <a:off x="10244341" y="5307608"/>
                <a:ext cx="68621" cy="68003"/>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889;p86">
                <a:extLst>
                  <a:ext uri="{FF2B5EF4-FFF2-40B4-BE49-F238E27FC236}">
                    <a16:creationId xmlns="" xmlns:a16="http://schemas.microsoft.com/office/drawing/2014/main" id="{59C2D6DB-2811-4478-BB3E-769D6FB2F3A0}"/>
                  </a:ext>
                </a:extLst>
              </p:cNvPr>
              <p:cNvSpPr/>
              <p:nvPr/>
            </p:nvSpPr>
            <p:spPr>
              <a:xfrm>
                <a:off x="10449953" y="5307608"/>
                <a:ext cx="71299" cy="68003"/>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890;p86">
                <a:extLst>
                  <a:ext uri="{FF2B5EF4-FFF2-40B4-BE49-F238E27FC236}">
                    <a16:creationId xmlns="" xmlns:a16="http://schemas.microsoft.com/office/drawing/2014/main" id="{1DE88A68-CE1B-4562-A6D2-0CC1B94DB5D4}"/>
                  </a:ext>
                </a:extLst>
              </p:cNvPr>
              <p:cNvSpPr/>
              <p:nvPr/>
            </p:nvSpPr>
            <p:spPr>
              <a:xfrm>
                <a:off x="10658244" y="5307608"/>
                <a:ext cx="71299" cy="68003"/>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891;p86">
                <a:extLst>
                  <a:ext uri="{FF2B5EF4-FFF2-40B4-BE49-F238E27FC236}">
                    <a16:creationId xmlns="" xmlns:a16="http://schemas.microsoft.com/office/drawing/2014/main" id="{455F3C09-7D0A-4ECA-A599-A3211271FC4C}"/>
                  </a:ext>
                </a:extLst>
              </p:cNvPr>
              <p:cNvSpPr/>
              <p:nvPr/>
            </p:nvSpPr>
            <p:spPr>
              <a:xfrm>
                <a:off x="10244341" y="5440976"/>
                <a:ext cx="68621" cy="6560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892;p86">
                <a:extLst>
                  <a:ext uri="{FF2B5EF4-FFF2-40B4-BE49-F238E27FC236}">
                    <a16:creationId xmlns="" xmlns:a16="http://schemas.microsoft.com/office/drawing/2014/main" id="{E741A52C-122B-4CAF-B21B-3F06ACF78EEC}"/>
                  </a:ext>
                </a:extLst>
              </p:cNvPr>
              <p:cNvSpPr/>
              <p:nvPr/>
            </p:nvSpPr>
            <p:spPr>
              <a:xfrm>
                <a:off x="10449953" y="5440976"/>
                <a:ext cx="71299" cy="6560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893;p86">
                <a:extLst>
                  <a:ext uri="{FF2B5EF4-FFF2-40B4-BE49-F238E27FC236}">
                    <a16:creationId xmlns="" xmlns:a16="http://schemas.microsoft.com/office/drawing/2014/main" id="{D21BF552-967C-4B66-8C3B-5167D7400CC0}"/>
                  </a:ext>
                </a:extLst>
              </p:cNvPr>
              <p:cNvSpPr/>
              <p:nvPr/>
            </p:nvSpPr>
            <p:spPr>
              <a:xfrm>
                <a:off x="10658244" y="5440976"/>
                <a:ext cx="71299" cy="6560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894;p86">
                <a:extLst>
                  <a:ext uri="{FF2B5EF4-FFF2-40B4-BE49-F238E27FC236}">
                    <a16:creationId xmlns="" xmlns:a16="http://schemas.microsoft.com/office/drawing/2014/main" id="{5E7EF998-72A0-411D-83CC-9CD086121108}"/>
                  </a:ext>
                </a:extLst>
              </p:cNvPr>
              <p:cNvSpPr/>
              <p:nvPr/>
            </p:nvSpPr>
            <p:spPr>
              <a:xfrm>
                <a:off x="9959563" y="4914855"/>
                <a:ext cx="1057352" cy="1019640"/>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TextBox 41">
              <a:extLst>
                <a:ext uri="{FF2B5EF4-FFF2-40B4-BE49-F238E27FC236}">
                  <a16:creationId xmlns="" xmlns:a16="http://schemas.microsoft.com/office/drawing/2014/main" id="{BE4DBAE4-D912-4B99-9CC7-F7DD91544E4B}"/>
                </a:ext>
              </a:extLst>
            </p:cNvPr>
            <p:cNvSpPr txBox="1"/>
            <p:nvPr/>
          </p:nvSpPr>
          <p:spPr>
            <a:xfrm>
              <a:off x="3590013" y="6763525"/>
              <a:ext cx="2477641"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國營事業</a:t>
              </a:r>
              <a:endParaRPr 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sp>
        <p:nvSpPr>
          <p:cNvPr id="33" name="矩形 32"/>
          <p:cNvSpPr/>
          <p:nvPr/>
        </p:nvSpPr>
        <p:spPr>
          <a:xfrm>
            <a:off x="762000" y="1529578"/>
            <a:ext cx="15849600" cy="8262122"/>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Freeform 9"/>
          <p:cNvSpPr/>
          <p:nvPr/>
        </p:nvSpPr>
        <p:spPr>
          <a:xfrm rot="5400000">
            <a:off x="-113348" y="5103747"/>
            <a:ext cx="3203763" cy="665701"/>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35" name="文字方塊 34"/>
          <p:cNvSpPr txBox="1"/>
          <p:nvPr/>
        </p:nvSpPr>
        <p:spPr>
          <a:xfrm>
            <a:off x="1180756" y="4672285"/>
            <a:ext cx="615553" cy="1528624"/>
          </a:xfrm>
          <a:prstGeom prst="rect">
            <a:avLst/>
          </a:prstGeom>
          <a:noFill/>
        </p:spPr>
        <p:txBody>
          <a:bodyPr vert="eaVert" wrap="none" rtlCol="0">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泛公部門</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sp>
        <p:nvSpPr>
          <p:cNvPr id="60" name="Freeform 9"/>
          <p:cNvSpPr/>
          <p:nvPr/>
        </p:nvSpPr>
        <p:spPr>
          <a:xfrm rot="5400000">
            <a:off x="4543202" y="2676368"/>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 name="矩形 2"/>
          <p:cNvSpPr/>
          <p:nvPr/>
        </p:nvSpPr>
        <p:spPr>
          <a:xfrm>
            <a:off x="5105400" y="2675798"/>
            <a:ext cx="10820400" cy="954107"/>
          </a:xfrm>
          <a:prstGeom prst="rect">
            <a:avLst/>
          </a:prstGeom>
        </p:spPr>
        <p:txBody>
          <a:bodyPr wrap="square">
            <a:spAutoFit/>
          </a:bodyPr>
          <a:lstStyle/>
          <a:p>
            <a:pPr lvl="0" indent="-190500" algn="just">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指中央與各級地方政府機關、行政法人、公立學校、公立醫療院所、公營事業、政府捐助之財團法人</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34383"/>
                </a:solidFill>
                <a:latin typeface="微軟正黑體" panose="020B0604030504040204" pitchFamily="34" charset="-120"/>
                <a:ea typeface="微軟正黑體" panose="020B0604030504040204" pitchFamily="34" charset="-120"/>
                <a:cs typeface="Aileron Heavy"/>
              </a:rPr>
              <a:t>§5Ⅲ)</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67" name="AutoShape 11"/>
          <p:cNvSpPr/>
          <p:nvPr/>
        </p:nvSpPr>
        <p:spPr>
          <a:xfrm>
            <a:off x="4038600" y="4385008"/>
            <a:ext cx="11887200" cy="0"/>
          </a:xfrm>
          <a:prstGeom prst="line">
            <a:avLst/>
          </a:prstGeom>
          <a:ln>
            <a:solidFill>
              <a:srgbClr val="91B8E8"/>
            </a:solidFill>
            <a:headEnd type="none" w="sm" len="sm"/>
            <a:tailEnd type="none" w="sm" len="sm"/>
          </a:ln>
        </p:spPr>
        <p:style>
          <a:lnRef idx="1">
            <a:schemeClr val="accent5"/>
          </a:lnRef>
          <a:fillRef idx="0">
            <a:schemeClr val="accent5"/>
          </a:fillRef>
          <a:effectRef idx="0">
            <a:schemeClr val="accent5"/>
          </a:effectRef>
          <a:fontRef idx="minor">
            <a:schemeClr val="tx1"/>
          </a:fontRef>
        </p:style>
      </p:sp>
      <p:sp>
        <p:nvSpPr>
          <p:cNvPr id="68" name="Freeform 9"/>
          <p:cNvSpPr/>
          <p:nvPr/>
        </p:nvSpPr>
        <p:spPr>
          <a:xfrm rot="5400000">
            <a:off x="4543202" y="5079504"/>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9" name="矩形 68"/>
          <p:cNvSpPr/>
          <p:nvPr/>
        </p:nvSpPr>
        <p:spPr>
          <a:xfrm>
            <a:off x="5105400" y="5078934"/>
            <a:ext cx="10820400" cy="523220"/>
          </a:xfrm>
          <a:prstGeom prst="rect">
            <a:avLst/>
          </a:prstGeom>
        </p:spPr>
        <p:txBody>
          <a:bodyPr wrap="square">
            <a:spAutoFit/>
          </a:bodyPr>
          <a:lstStyle/>
          <a:p>
            <a:pPr lvl="0" indent="-190500" algn="just">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指國營事業管理法第</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3</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條所規定之事業</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34383"/>
                </a:solidFill>
                <a:latin typeface="微軟正黑體" panose="020B0604030504040204" pitchFamily="34" charset="-120"/>
                <a:ea typeface="微軟正黑體" panose="020B0604030504040204" pitchFamily="34" charset="-120"/>
                <a:cs typeface="Aileron Heavy"/>
              </a:rPr>
              <a:t>§5Ⅳ)</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70" name="AutoShape 11"/>
          <p:cNvSpPr/>
          <p:nvPr/>
        </p:nvSpPr>
        <p:spPr>
          <a:xfrm>
            <a:off x="4038600" y="6450694"/>
            <a:ext cx="11887200" cy="0"/>
          </a:xfrm>
          <a:prstGeom prst="line">
            <a:avLst/>
          </a:prstGeom>
          <a:ln>
            <a:solidFill>
              <a:srgbClr val="91B8E8"/>
            </a:solidFill>
            <a:headEnd type="none" w="sm" len="sm"/>
            <a:tailEnd type="none" w="sm" len="sm"/>
          </a:ln>
        </p:spPr>
        <p:style>
          <a:lnRef idx="1">
            <a:schemeClr val="accent5"/>
          </a:lnRef>
          <a:fillRef idx="0">
            <a:schemeClr val="accent5"/>
          </a:fillRef>
          <a:effectRef idx="0">
            <a:schemeClr val="accent5"/>
          </a:effectRef>
          <a:fontRef idx="minor">
            <a:schemeClr val="tx1"/>
          </a:fontRef>
        </p:style>
      </p:sp>
      <p:sp>
        <p:nvSpPr>
          <p:cNvPr id="71" name="Freeform 9"/>
          <p:cNvSpPr/>
          <p:nvPr/>
        </p:nvSpPr>
        <p:spPr>
          <a:xfrm rot="5400000">
            <a:off x="4543202" y="6783087"/>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2" name="矩形 71"/>
          <p:cNvSpPr/>
          <p:nvPr/>
        </p:nvSpPr>
        <p:spPr>
          <a:xfrm>
            <a:off x="5105400" y="6782517"/>
            <a:ext cx="10820400" cy="1815882"/>
          </a:xfrm>
          <a:prstGeom prst="rect">
            <a:avLst/>
          </a:prstGeom>
        </p:spPr>
        <p:txBody>
          <a:bodyPr wrap="square">
            <a:spAutoFit/>
          </a:bodyPr>
          <a:lstStyle/>
          <a:p>
            <a:pPr lvl="0" indent="-190500" algn="just">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指</a:t>
            </a:r>
            <a:r>
              <a:rPr lang="zh-TW" altLang="en-US" sz="2800" b="1" dirty="0">
                <a:solidFill>
                  <a:srgbClr val="5188CC"/>
                </a:solidFill>
                <a:latin typeface="微軟正黑體" panose="020B0604030504040204" pitchFamily="34" charset="-120"/>
                <a:ea typeface="微軟正黑體" panose="020B0604030504040204" pitchFamily="34" charset="-120"/>
                <a:cs typeface="Aileron Ultra-Bold"/>
              </a:rPr>
              <a:t>銓敘部公告</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之政府暨其所屬營業基金、非營業基金轉投資金額累計占該事業資本額</a:t>
            </a:r>
            <a:r>
              <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20%</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以上之轉投資或再轉投資事業、受政府直接或間接控制其人事、財務或業務之轉投資或再轉投資事業、團體或機</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構</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34383"/>
                </a:solidFill>
                <a:latin typeface="微軟正黑體" panose="020B0604030504040204" pitchFamily="34" charset="-120"/>
                <a:ea typeface="微軟正黑體" panose="020B0604030504040204" pitchFamily="34" charset="-120"/>
                <a:cs typeface="Aileron Heavy"/>
              </a:rPr>
              <a:t>§5Ⅴ)</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73" name="Freeform 9"/>
          <p:cNvSpPr/>
          <p:nvPr/>
        </p:nvSpPr>
        <p:spPr>
          <a:xfrm rot="5400000">
            <a:off x="4543202" y="8783129"/>
            <a:ext cx="510937" cy="453341"/>
          </a:xfrm>
          <a:custGeom>
            <a:avLst/>
            <a:gdLst/>
            <a:ahLst/>
            <a:cxnLst/>
            <a:rect l="l" t="t" r="r" b="b"/>
            <a:pathLst>
              <a:path w="510937" h="453341">
                <a:moveTo>
                  <a:pt x="0" y="0"/>
                </a:moveTo>
                <a:lnTo>
                  <a:pt x="510937" y="0"/>
                </a:lnTo>
                <a:lnTo>
                  <a:pt x="510937" y="453341"/>
                </a:lnTo>
                <a:lnTo>
                  <a:pt x="0" y="45334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4" name="矩形 73"/>
          <p:cNvSpPr/>
          <p:nvPr/>
        </p:nvSpPr>
        <p:spPr>
          <a:xfrm>
            <a:off x="5105400" y="8782559"/>
            <a:ext cx="10820400" cy="523220"/>
          </a:xfrm>
          <a:prstGeom prst="rect">
            <a:avLst/>
          </a:prstGeom>
        </p:spPr>
        <p:txBody>
          <a:bodyPr wrap="square">
            <a:spAutoFit/>
          </a:bodyPr>
          <a:lstStyle/>
          <a:p>
            <a:pPr lvl="0" indent="-190500" algn="just">
              <a:spcBef>
                <a:spcPct val="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揭弊，限於弊案原因發生時屬於公告所列之事業、團體或機構</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34383"/>
                </a:solidFill>
                <a:latin typeface="微軟正黑體" panose="020B0604030504040204" pitchFamily="34" charset="-120"/>
                <a:ea typeface="微軟正黑體" panose="020B0604030504040204" pitchFamily="34" charset="-120"/>
                <a:cs typeface="Aileron Heavy"/>
              </a:rPr>
              <a:t>§5Ⅵ)</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8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41" name="矩形 40"/>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5</a:t>
            </a:fld>
            <a:endParaRPr lang="en-US" altLang="zh-TW" sz="2000" dirty="0">
              <a:solidFill>
                <a:schemeClr val="bg1">
                  <a:lumMod val="50000"/>
                </a:schemeClr>
              </a:solidFill>
              <a:latin typeface="Impact" panose="020B0806030902050204" pitchFamily="34" charset="0"/>
            </a:endParaRPr>
          </a:p>
        </p:txBody>
      </p:sp>
    </p:spTree>
    <p:extLst>
      <p:ext uri="{BB962C8B-B14F-4D97-AF65-F5344CB8AC3E}">
        <p14:creationId xmlns:p14="http://schemas.microsoft.com/office/powerpoint/2010/main" val="71017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5029200" cy="974626"/>
            <a:chOff x="228600" y="110926"/>
            <a:chExt cx="5029200" cy="974626"/>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1" y="110926"/>
              <a:ext cx="3261679" cy="974626"/>
            </a:xfrm>
            <a:prstGeom prst="rect">
              <a:avLst/>
            </a:prstGeom>
          </p:spPr>
          <p:txBody>
            <a:bodyPr wrap="square" lIns="0" tIns="0" rIns="0" bIns="0" rtlCol="0" anchor="t">
              <a:spAutoFit/>
            </a:bodyPr>
            <a:lstStyle/>
            <a:p>
              <a:pPr marL="0" marR="0" lvl="0" indent="0" algn="l" defTabSz="914400" rtl="0" eaLnBrk="1" fontAlgn="auto" latinLnBrk="0" hangingPunct="1">
                <a:lnSpc>
                  <a:spcPts val="7619"/>
                </a:lnSpc>
                <a:spcBef>
                  <a:spcPts val="0"/>
                </a:spcBef>
                <a:spcAft>
                  <a:spcPts val="0"/>
                </a:spcAft>
                <a:buClrTx/>
                <a:buSzTx/>
                <a:buFontTx/>
                <a:buNone/>
                <a:tabLst/>
                <a:defRPr/>
              </a:pPr>
              <a:r>
                <a:rPr kumimoji="0" lang="zh-TW" altLang="en-US" sz="5999" b="1" i="0" u="none" strike="noStrike" kern="1200" cap="none" spc="0" normalizeH="0" baseline="0" noProof="0" dirty="0">
                  <a:ln>
                    <a:noFill/>
                  </a:ln>
                  <a:solidFill>
                    <a:srgbClr val="0E2F5F"/>
                  </a:solidFill>
                  <a:effectLst/>
                  <a:uLnTx/>
                  <a:uFillTx/>
                  <a:latin typeface="微軟正黑體" panose="020B0604030504040204" pitchFamily="34" charset="-120"/>
                  <a:ea typeface="微軟正黑體" panose="020B0604030504040204" pitchFamily="34" charset="-120"/>
                  <a:cs typeface="Akzidenz-Grotesk Heavy"/>
                  <a:sym typeface="Akzidenz-Grotesk Heavy"/>
                </a:rPr>
                <a:t>揭弊程序</a:t>
              </a:r>
              <a:endParaRPr kumimoji="0" lang="en-US" sz="5999"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kzidenz-Grotesk Heavy"/>
                <a:sym typeface="Akzidenz-Grotesk Heavy"/>
              </a:endParaRPr>
            </a:p>
          </p:txBody>
        </p:sp>
      </p:grpSp>
      <p:sp>
        <p:nvSpPr>
          <p:cNvPr id="55" name="矩形 54"/>
          <p:cNvSpPr/>
          <p:nvPr/>
        </p:nvSpPr>
        <p:spPr>
          <a:xfrm>
            <a:off x="17666472" y="9855416"/>
            <a:ext cx="6215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883B2-2E08-43B1-A34E-55FE13E2621D}" type="slidenum">
              <a:rPr kumimoji="0" lang="en-US" altLang="zh-TW" sz="2000" b="0" i="0" u="none" strike="noStrike" kern="1200" cap="none" spc="0" normalizeH="0" baseline="0" noProof="0" smtClean="0">
                <a:ln>
                  <a:noFill/>
                </a:ln>
                <a:solidFill>
                  <a:prstClr val="white">
                    <a:lumMod val="50000"/>
                  </a:prstClr>
                </a:solidFill>
                <a:effectLst/>
                <a:uLnTx/>
                <a:uFillTx/>
                <a:latin typeface="Impact" panose="020B0806030902050204" pitchFamily="34" charset="0"/>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altLang="zh-TW" sz="2000" b="0" i="0" u="none" strike="noStrike" kern="1200" cap="none" spc="0" normalizeH="0" baseline="0" noProof="0" dirty="0">
              <a:ln>
                <a:noFill/>
              </a:ln>
              <a:solidFill>
                <a:prstClr val="white">
                  <a:lumMod val="50000"/>
                </a:prstClr>
              </a:solidFill>
              <a:effectLst/>
              <a:uLnTx/>
              <a:uFillTx/>
              <a:latin typeface="Impact" panose="020B0806030902050204" pitchFamily="34" charset="0"/>
              <a:ea typeface="新細明體" panose="02020500000000000000" pitchFamily="18" charset="-120"/>
              <a:cs typeface="+mn-cs"/>
            </a:endParaRPr>
          </a:p>
        </p:txBody>
      </p:sp>
      <p:grpSp>
        <p:nvGrpSpPr>
          <p:cNvPr id="10" name="群組 9"/>
          <p:cNvGrpSpPr/>
          <p:nvPr/>
        </p:nvGrpSpPr>
        <p:grpSpPr>
          <a:xfrm>
            <a:off x="525720" y="1636407"/>
            <a:ext cx="16169560" cy="3881076"/>
            <a:chOff x="525720" y="1636407"/>
            <a:chExt cx="16169560" cy="3881076"/>
          </a:xfrm>
        </p:grpSpPr>
        <p:grpSp>
          <p:nvGrpSpPr>
            <p:cNvPr id="16" name="群組 15"/>
            <p:cNvGrpSpPr/>
            <p:nvPr/>
          </p:nvGrpSpPr>
          <p:grpSpPr>
            <a:xfrm>
              <a:off x="525720" y="3103370"/>
              <a:ext cx="1278608" cy="2163889"/>
              <a:chOff x="426432" y="4914900"/>
              <a:chExt cx="1278608" cy="2163889"/>
            </a:xfrm>
          </p:grpSpPr>
          <p:pic>
            <p:nvPicPr>
              <p:cNvPr id="56" name="圖片 55"/>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6432" y="4914900"/>
                <a:ext cx="1243888" cy="1243888"/>
              </a:xfrm>
              <a:prstGeom prst="rect">
                <a:avLst/>
              </a:prstGeom>
            </p:spPr>
          </p:pic>
          <p:sp>
            <p:nvSpPr>
              <p:cNvPr id="57" name="TextBox 41">
                <a:extLst>
                  <a:ext uri="{FF2B5EF4-FFF2-40B4-BE49-F238E27FC236}">
                    <a16:creationId xmlns="" xmlns:a16="http://schemas.microsoft.com/office/drawing/2014/main" id="{BE4DBAE4-D912-4B99-9CC7-F7DD91544E4B}"/>
                  </a:ext>
                </a:extLst>
              </p:cNvPr>
              <p:cNvSpPr txBox="1"/>
              <p:nvPr/>
            </p:nvSpPr>
            <p:spPr>
              <a:xfrm>
                <a:off x="426432" y="6369108"/>
                <a:ext cx="1278608" cy="709681"/>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揭弊者</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(§5Ⅰ)</a:t>
                </a:r>
                <a:endParaRPr lang="en-US" sz="2000" b="1" dirty="0">
                  <a:solidFill>
                    <a:srgbClr val="034383"/>
                  </a:solidFill>
                  <a:latin typeface="微軟正黑體" panose="020B0604030504040204" pitchFamily="34" charset="-120"/>
                  <a:ea typeface="微軟正黑體" panose="020B0604030504040204" pitchFamily="34" charset="-120"/>
                  <a:cs typeface="Aileron Ultra-Bold"/>
                </a:endParaRPr>
              </a:p>
            </p:txBody>
          </p:sp>
        </p:grpSp>
        <p:grpSp>
          <p:nvGrpSpPr>
            <p:cNvPr id="17" name="群組 16"/>
            <p:cNvGrpSpPr/>
            <p:nvPr/>
          </p:nvGrpSpPr>
          <p:grpSpPr>
            <a:xfrm>
              <a:off x="3338323" y="3121830"/>
              <a:ext cx="2354841" cy="2179541"/>
              <a:chOff x="2590800" y="4933360"/>
              <a:chExt cx="2354841" cy="2179541"/>
            </a:xfrm>
          </p:grpSpPr>
          <p:pic>
            <p:nvPicPr>
              <p:cNvPr id="59" name="圖片 5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96960" y="4933360"/>
                <a:ext cx="1260000" cy="1206967"/>
              </a:xfrm>
              <a:prstGeom prst="rect">
                <a:avLst/>
              </a:prstGeom>
            </p:spPr>
          </p:pic>
          <p:sp>
            <p:nvSpPr>
              <p:cNvPr id="60" name="TextBox 41">
                <a:extLst>
                  <a:ext uri="{FF2B5EF4-FFF2-40B4-BE49-F238E27FC236}">
                    <a16:creationId xmlns="" xmlns:a16="http://schemas.microsoft.com/office/drawing/2014/main" id="{BE4DBAE4-D912-4B99-9CC7-F7DD91544E4B}"/>
                  </a:ext>
                </a:extLst>
              </p:cNvPr>
              <p:cNvSpPr txBox="1"/>
              <p:nvPr/>
            </p:nvSpPr>
            <p:spPr>
              <a:xfrm>
                <a:off x="2590800" y="6369108"/>
                <a:ext cx="2354841" cy="743793"/>
              </a:xfrm>
              <a:prstGeom prst="rect">
                <a:avLst/>
              </a:prstGeom>
            </p:spPr>
            <p:txBody>
              <a:bodyPr wrap="square" lIns="0" tIns="0" rIns="0" bIns="0" rtlCol="0" anchor="t">
                <a:spAutoFit/>
              </a:bodyPr>
              <a:lstStyle/>
              <a:p>
                <a:pP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受理揭弊機關</a:t>
                </a:r>
                <a:endParaRPr lang="en-US" altLang="zh-TW" sz="2800" dirty="0">
                  <a:solidFill>
                    <a:srgbClr val="1E302C"/>
                  </a:solidFill>
                  <a:latin typeface="微軟正黑體" panose="020B0604030504040204" pitchFamily="34" charset="-120"/>
                  <a:ea typeface="微軟正黑體" panose="020B0604030504040204" pitchFamily="34" charset="-120"/>
                </a:endParaRPr>
              </a:p>
              <a:p>
                <a:pPr algn="ctr">
                  <a:lnSpc>
                    <a:spcPts val="2855"/>
                  </a:lnSpc>
                  <a:spcBef>
                    <a:spcPct val="0"/>
                  </a:spcBef>
                </a:pP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(§4Ⅰ)</a:t>
                </a:r>
              </a:p>
            </p:txBody>
          </p:sp>
        </p:grpSp>
        <p:sp>
          <p:nvSpPr>
            <p:cNvPr id="64" name="向右箭號 63"/>
            <p:cNvSpPr/>
            <p:nvPr/>
          </p:nvSpPr>
          <p:spPr>
            <a:xfrm>
              <a:off x="2062279" y="2950971"/>
              <a:ext cx="1491108" cy="1434388"/>
            </a:xfrm>
            <a:prstGeom prst="rightArrow">
              <a:avLst>
                <a:gd name="adj1" fmla="val 50000"/>
                <a:gd name="adj2" fmla="val 46154"/>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rPr>
                <a:t>具名</a:t>
              </a:r>
              <a:endParaRPr kumimoji="0" lang="en-US" altLang="zh-TW"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285994"/>
                  </a:solidFill>
                  <a:latin typeface="微軟正黑體" panose="020B0604030504040204" pitchFamily="34" charset="-120"/>
                  <a:ea typeface="微軟正黑體" panose="020B0604030504040204" pitchFamily="34" charset="-120"/>
                </a:rPr>
                <a:t>揭弊</a:t>
              </a:r>
              <a:endPar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endParaRPr>
            </a:p>
          </p:txBody>
        </p:sp>
        <p:sp>
          <p:nvSpPr>
            <p:cNvPr id="65" name="向右箭號 64"/>
            <p:cNvSpPr/>
            <p:nvPr/>
          </p:nvSpPr>
          <p:spPr>
            <a:xfrm>
              <a:off x="5453998" y="2977897"/>
              <a:ext cx="1731890" cy="1434388"/>
            </a:xfrm>
            <a:prstGeom prst="rightArrow">
              <a:avLst>
                <a:gd name="adj1" fmla="val 50000"/>
                <a:gd name="adj2" fmla="val 40611"/>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揭弊後</a:t>
              </a:r>
              <a:r>
                <a:rPr kumimoji="0" lang="en-US" altLang="zh-TW"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20</a:t>
              </a:r>
              <a:r>
                <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日內</a:t>
              </a:r>
            </a:p>
          </p:txBody>
        </p:sp>
        <p:grpSp>
          <p:nvGrpSpPr>
            <p:cNvPr id="31" name="群組 30"/>
            <p:cNvGrpSpPr/>
            <p:nvPr/>
          </p:nvGrpSpPr>
          <p:grpSpPr>
            <a:xfrm>
              <a:off x="7087982" y="3121830"/>
              <a:ext cx="2354841" cy="1787458"/>
              <a:chOff x="6988694" y="4933360"/>
              <a:chExt cx="2354841" cy="1787458"/>
            </a:xfrm>
          </p:grpSpPr>
          <p:pic>
            <p:nvPicPr>
              <p:cNvPr id="18" name="圖片 17"/>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36115" y="4933360"/>
                <a:ext cx="1260000" cy="1260000"/>
              </a:xfrm>
              <a:prstGeom prst="rect">
                <a:avLst/>
              </a:prstGeom>
            </p:spPr>
          </p:pic>
          <p:sp>
            <p:nvSpPr>
              <p:cNvPr id="67" name="TextBox 41">
                <a:extLst>
                  <a:ext uri="{FF2B5EF4-FFF2-40B4-BE49-F238E27FC236}">
                    <a16:creationId xmlns="" xmlns:a16="http://schemas.microsoft.com/office/drawing/2014/main" id="{BE4DBAE4-D912-4B99-9CC7-F7DD91544E4B}"/>
                  </a:ext>
                </a:extLst>
              </p:cNvPr>
              <p:cNvSpPr txBox="1"/>
              <p:nvPr/>
            </p:nvSpPr>
            <p:spPr>
              <a:xfrm>
                <a:off x="6988694" y="6348921"/>
                <a:ext cx="2354841" cy="371897"/>
              </a:xfrm>
              <a:prstGeom prst="rect">
                <a:avLst/>
              </a:prstGeom>
            </p:spPr>
            <p:txBody>
              <a:bodyPr wrap="square" lIns="0" tIns="0" rIns="0" bIns="0" rtlCol="0" anchor="t">
                <a:spAutoFit/>
              </a:bodyPr>
              <a:lstStyle/>
              <a:p>
                <a:pP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受理調查通知</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4" name="群組 3"/>
            <p:cNvGrpSpPr/>
            <p:nvPr/>
          </p:nvGrpSpPr>
          <p:grpSpPr>
            <a:xfrm>
              <a:off x="9624288" y="1636407"/>
              <a:ext cx="7070992" cy="3881076"/>
              <a:chOff x="9624288" y="1636407"/>
              <a:chExt cx="7070992" cy="3881076"/>
            </a:xfrm>
          </p:grpSpPr>
          <p:sp>
            <p:nvSpPr>
              <p:cNvPr id="73" name="向右箭號 72"/>
              <p:cNvSpPr/>
              <p:nvPr/>
            </p:nvSpPr>
            <p:spPr>
              <a:xfrm>
                <a:off x="9624288" y="2977897"/>
                <a:ext cx="1731890" cy="1434388"/>
              </a:xfrm>
              <a:prstGeom prst="rightArrow">
                <a:avLst>
                  <a:gd name="adj1" fmla="val 50000"/>
                  <a:gd name="adj2" fmla="val 40611"/>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揭弊後</a:t>
                </a:r>
                <a:endParaRPr kumimoji="0" lang="en-US" altLang="zh-TW"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6</a:t>
                </a:r>
                <a:r>
                  <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cs typeface="+mn-cs"/>
                  </a:rPr>
                  <a:t>個月內</a:t>
                </a:r>
              </a:p>
            </p:txBody>
          </p:sp>
          <p:grpSp>
            <p:nvGrpSpPr>
              <p:cNvPr id="29" name="群組 28"/>
              <p:cNvGrpSpPr/>
              <p:nvPr/>
            </p:nvGrpSpPr>
            <p:grpSpPr>
              <a:xfrm>
                <a:off x="11439737" y="3065091"/>
                <a:ext cx="2354841" cy="1824010"/>
                <a:chOff x="11582400" y="4876621"/>
                <a:chExt cx="2354841" cy="1824010"/>
              </a:xfrm>
            </p:grpSpPr>
            <p:pic>
              <p:nvPicPr>
                <p:cNvPr id="25" name="圖片 24"/>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985775" y="4876621"/>
                  <a:ext cx="1260000" cy="1260000"/>
                </a:xfrm>
                <a:prstGeom prst="rect">
                  <a:avLst/>
                </a:prstGeom>
              </p:spPr>
            </p:pic>
            <p:sp>
              <p:nvSpPr>
                <p:cNvPr id="75" name="TextBox 41">
                  <a:extLst>
                    <a:ext uri="{FF2B5EF4-FFF2-40B4-BE49-F238E27FC236}">
                      <a16:creationId xmlns="" xmlns:a16="http://schemas.microsoft.com/office/drawing/2014/main" id="{BE4DBAE4-D912-4B99-9CC7-F7DD91544E4B}"/>
                    </a:ext>
                  </a:extLst>
                </p:cNvPr>
                <p:cNvSpPr txBox="1"/>
                <p:nvPr/>
              </p:nvSpPr>
              <p:spPr>
                <a:xfrm>
                  <a:off x="11582400" y="6328734"/>
                  <a:ext cx="2354841" cy="371897"/>
                </a:xfrm>
                <a:prstGeom prst="rect">
                  <a:avLst/>
                </a:prstGeom>
              </p:spPr>
              <p:txBody>
                <a:bodyPr wrap="square" lIns="0" tIns="0" rIns="0" bIns="0" rtlCol="0" anchor="t">
                  <a:spAutoFit/>
                </a:bodyPr>
                <a:lstStyle/>
                <a:p>
                  <a:pP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調查結果通知</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32" name="群組 31"/>
              <p:cNvGrpSpPr/>
              <p:nvPr/>
            </p:nvGrpSpPr>
            <p:grpSpPr>
              <a:xfrm>
                <a:off x="15252250" y="1636407"/>
                <a:ext cx="1443030" cy="1822392"/>
                <a:chOff x="15324167" y="6741005"/>
                <a:chExt cx="1443030" cy="1822392"/>
              </a:xfrm>
            </p:grpSpPr>
            <p:pic>
              <p:nvPicPr>
                <p:cNvPr id="78" name="圖片 77"/>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415682" y="6741005"/>
                  <a:ext cx="1260000" cy="1260000"/>
                </a:xfrm>
                <a:prstGeom prst="rect">
                  <a:avLst/>
                </a:prstGeom>
              </p:spPr>
            </p:pic>
            <p:sp>
              <p:nvSpPr>
                <p:cNvPr id="79" name="TextBox 41">
                  <a:extLst>
                    <a:ext uri="{FF2B5EF4-FFF2-40B4-BE49-F238E27FC236}">
                      <a16:creationId xmlns="" xmlns:a16="http://schemas.microsoft.com/office/drawing/2014/main" id="{BE4DBAE4-D912-4B99-9CC7-F7DD91544E4B}"/>
                    </a:ext>
                  </a:extLst>
                </p:cNvPr>
                <p:cNvSpPr txBox="1"/>
                <p:nvPr/>
              </p:nvSpPr>
              <p:spPr>
                <a:xfrm>
                  <a:off x="15324167" y="8191500"/>
                  <a:ext cx="1443030" cy="371897"/>
                </a:xfrm>
                <a:prstGeom prst="rect">
                  <a:avLst/>
                </a:prstGeom>
              </p:spPr>
              <p:txBody>
                <a:bodyPr wrap="square" lIns="0" tIns="0" rIns="0" bIns="0" rtlCol="0" anchor="t">
                  <a:spAutoFit/>
                </a:bodyPr>
                <a:lstStyle/>
                <a:p>
                  <a:pP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違法情事</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37" name="群組 36"/>
              <p:cNvGrpSpPr/>
              <p:nvPr/>
            </p:nvGrpSpPr>
            <p:grpSpPr>
              <a:xfrm>
                <a:off x="15181617" y="3695091"/>
                <a:ext cx="1472731" cy="1822392"/>
                <a:chOff x="15253534" y="3673360"/>
                <a:chExt cx="1472731" cy="1822392"/>
              </a:xfrm>
            </p:grpSpPr>
            <p:pic>
              <p:nvPicPr>
                <p:cNvPr id="35" name="圖片 34"/>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253534" y="3673360"/>
                  <a:ext cx="1260000" cy="1260000"/>
                </a:xfrm>
                <a:prstGeom prst="rect">
                  <a:avLst/>
                </a:prstGeom>
              </p:spPr>
            </p:pic>
            <p:sp>
              <p:nvSpPr>
                <p:cNvPr id="84" name="TextBox 41">
                  <a:extLst>
                    <a:ext uri="{FF2B5EF4-FFF2-40B4-BE49-F238E27FC236}">
                      <a16:creationId xmlns="" xmlns:a16="http://schemas.microsoft.com/office/drawing/2014/main" id="{BE4DBAE4-D912-4B99-9CC7-F7DD91544E4B}"/>
                    </a:ext>
                  </a:extLst>
                </p:cNvPr>
                <p:cNvSpPr txBox="1"/>
                <p:nvPr/>
              </p:nvSpPr>
              <p:spPr>
                <a:xfrm>
                  <a:off x="15283235" y="5123855"/>
                  <a:ext cx="1443030" cy="371897"/>
                </a:xfrm>
                <a:prstGeom prst="rect">
                  <a:avLst/>
                </a:prstGeom>
              </p:spPr>
              <p:txBody>
                <a:bodyPr wrap="square" lIns="0" tIns="0" rIns="0" bIns="0" rtlCol="0" anchor="t">
                  <a:spAutoFit/>
                </a:bodyPr>
                <a:lstStyle/>
                <a:p>
                  <a:pP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查無實據</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sp>
            <p:nvSpPr>
              <p:cNvPr id="86" name="向右箭號 85"/>
              <p:cNvSpPr/>
              <p:nvPr/>
            </p:nvSpPr>
            <p:spPr>
              <a:xfrm rot="20177109">
                <a:off x="13467564" y="2822515"/>
                <a:ext cx="1491108" cy="590680"/>
              </a:xfrm>
              <a:prstGeom prst="rightArrow">
                <a:avLst>
                  <a:gd name="adj1" fmla="val 50000"/>
                  <a:gd name="adj2" fmla="val 46154"/>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endParaRPr>
              </a:p>
            </p:txBody>
          </p:sp>
          <p:sp>
            <p:nvSpPr>
              <p:cNvPr id="87" name="向右箭號 86"/>
              <p:cNvSpPr/>
              <p:nvPr/>
            </p:nvSpPr>
            <p:spPr>
              <a:xfrm rot="1177506">
                <a:off x="13494128" y="3911998"/>
                <a:ext cx="1491108" cy="590680"/>
              </a:xfrm>
              <a:prstGeom prst="rightArrow">
                <a:avLst>
                  <a:gd name="adj1" fmla="val 50000"/>
                  <a:gd name="adj2" fmla="val 46154"/>
                </a:avLst>
              </a:prstGeom>
              <a:noFill/>
              <a:ln>
                <a:solidFill>
                  <a:srgbClr val="285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endParaRPr>
              </a:p>
            </p:txBody>
          </p:sp>
        </p:grpSp>
      </p:grpSp>
      <p:grpSp>
        <p:nvGrpSpPr>
          <p:cNvPr id="14" name="群組 13"/>
          <p:cNvGrpSpPr/>
          <p:nvPr/>
        </p:nvGrpSpPr>
        <p:grpSpPr>
          <a:xfrm>
            <a:off x="11636822" y="5061490"/>
            <a:ext cx="2091116" cy="3366491"/>
            <a:chOff x="11636822" y="5061490"/>
            <a:chExt cx="2091116" cy="3366491"/>
          </a:xfrm>
        </p:grpSpPr>
        <p:grpSp>
          <p:nvGrpSpPr>
            <p:cNvPr id="80" name="群組 79"/>
            <p:cNvGrpSpPr/>
            <p:nvPr/>
          </p:nvGrpSpPr>
          <p:grpSpPr>
            <a:xfrm>
              <a:off x="12073807" y="7433438"/>
              <a:ext cx="1654131" cy="994543"/>
              <a:chOff x="12007673" y="3005957"/>
              <a:chExt cx="1654131" cy="994543"/>
            </a:xfrm>
          </p:grpSpPr>
          <p:sp>
            <p:nvSpPr>
              <p:cNvPr id="81" name="向右箭號 80"/>
              <p:cNvSpPr/>
              <p:nvPr/>
            </p:nvSpPr>
            <p:spPr>
              <a:xfrm rot="5400000" flipV="1">
                <a:off x="11819751" y="3348061"/>
                <a:ext cx="840361" cy="464517"/>
              </a:xfrm>
              <a:prstGeom prst="rightArrow">
                <a:avLst>
                  <a:gd name="adj1" fmla="val 50000"/>
                  <a:gd name="adj2" fmla="val 66124"/>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endParaRPr>
              </a:p>
            </p:txBody>
          </p:sp>
          <p:sp>
            <p:nvSpPr>
              <p:cNvPr id="82" name="文字方塊 81"/>
              <p:cNvSpPr txBox="1"/>
              <p:nvPr/>
            </p:nvSpPr>
            <p:spPr>
              <a:xfrm>
                <a:off x="12451216" y="3005957"/>
                <a:ext cx="1210588" cy="707886"/>
              </a:xfrm>
              <a:prstGeom prst="rect">
                <a:avLst/>
              </a:prstGeom>
              <a:noFill/>
            </p:spPr>
            <p:txBody>
              <a:bodyPr wrap="none" rtlCol="0">
                <a:spAutoFit/>
              </a:bodyPr>
              <a:lstStyle/>
              <a:p>
                <a:pPr algn="ctr"/>
                <a:r>
                  <a:rPr lang="en-US" altLang="zh-TW" sz="2000" dirty="0">
                    <a:solidFill>
                      <a:srgbClr val="729131"/>
                    </a:solidFill>
                    <a:latin typeface="微軟正黑體" panose="020B0604030504040204" pitchFamily="34" charset="-120"/>
                    <a:ea typeface="微軟正黑體" panose="020B0604030504040204" pitchFamily="34" charset="-120"/>
                  </a:rPr>
                  <a:t>10</a:t>
                </a:r>
                <a:r>
                  <a:rPr lang="zh-TW" altLang="en-US" sz="2000" dirty="0">
                    <a:solidFill>
                      <a:srgbClr val="729131"/>
                    </a:solidFill>
                    <a:latin typeface="微軟正黑體" panose="020B0604030504040204" pitchFamily="34" charset="-120"/>
                    <a:ea typeface="微軟正黑體" panose="020B0604030504040204" pitchFamily="34" charset="-120"/>
                  </a:rPr>
                  <a:t>日內</a:t>
                </a:r>
                <a:endParaRPr lang="en-US" altLang="zh-TW" sz="2000" dirty="0">
                  <a:solidFill>
                    <a:srgbClr val="729131"/>
                  </a:solidFill>
                  <a:latin typeface="微軟正黑體" panose="020B0604030504040204" pitchFamily="34" charset="-120"/>
                  <a:ea typeface="微軟正黑體" panose="020B0604030504040204" pitchFamily="34" charset="-120"/>
                </a:endParaRPr>
              </a:p>
              <a:p>
                <a:pPr algn="ctr"/>
                <a:r>
                  <a:rPr lang="zh-TW" altLang="en-US" sz="2000" dirty="0">
                    <a:solidFill>
                      <a:srgbClr val="729131"/>
                    </a:solidFill>
                    <a:latin typeface="微軟正黑體" panose="020B0604030504040204" pitchFamily="34" charset="-120"/>
                    <a:ea typeface="微軟正黑體" panose="020B0604030504040204" pitchFamily="34" charset="-120"/>
                  </a:rPr>
                  <a:t>未獲回應</a:t>
                </a:r>
              </a:p>
            </p:txBody>
          </p:sp>
        </p:grpSp>
        <p:grpSp>
          <p:nvGrpSpPr>
            <p:cNvPr id="5" name="群組 4"/>
            <p:cNvGrpSpPr/>
            <p:nvPr/>
          </p:nvGrpSpPr>
          <p:grpSpPr>
            <a:xfrm>
              <a:off x="11636822" y="5061490"/>
              <a:ext cx="1977521" cy="2335318"/>
              <a:chOff x="11636822" y="5061490"/>
              <a:chExt cx="1977521" cy="2335318"/>
            </a:xfrm>
          </p:grpSpPr>
          <p:grpSp>
            <p:nvGrpSpPr>
              <p:cNvPr id="96" name="群組 95"/>
              <p:cNvGrpSpPr/>
              <p:nvPr/>
            </p:nvGrpSpPr>
            <p:grpSpPr>
              <a:xfrm>
                <a:off x="11636822" y="5884431"/>
                <a:ext cx="1600200" cy="1512377"/>
                <a:chOff x="7378028" y="3780361"/>
                <a:chExt cx="1600200" cy="1512377"/>
              </a:xfrm>
            </p:grpSpPr>
            <p:pic>
              <p:nvPicPr>
                <p:cNvPr id="97" name="圖片 96"/>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51101" y="3780361"/>
                  <a:ext cx="1080000" cy="1080000"/>
                </a:xfrm>
                <a:prstGeom prst="rect">
                  <a:avLst/>
                </a:prstGeom>
              </p:spPr>
            </p:pic>
            <p:sp>
              <p:nvSpPr>
                <p:cNvPr id="98" name="TextBox 41">
                  <a:extLst>
                    <a:ext uri="{FF2B5EF4-FFF2-40B4-BE49-F238E27FC236}">
                      <a16:creationId xmlns="" xmlns:a16="http://schemas.microsoft.com/office/drawing/2014/main" id="{BE4DBAE4-D912-4B99-9CC7-F7DD91544E4B}"/>
                    </a:ext>
                  </a:extLst>
                </p:cNvPr>
                <p:cNvSpPr txBox="1"/>
                <p:nvPr/>
              </p:nvSpPr>
              <p:spPr>
                <a:xfrm>
                  <a:off x="7378028" y="4920841"/>
                  <a:ext cx="1600200"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促請辦理</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99" name="群組 98"/>
              <p:cNvGrpSpPr/>
              <p:nvPr/>
            </p:nvGrpSpPr>
            <p:grpSpPr>
              <a:xfrm>
                <a:off x="12042228" y="5061490"/>
                <a:ext cx="1572115" cy="663653"/>
                <a:chOff x="7891012" y="5691917"/>
                <a:chExt cx="1572115" cy="663653"/>
              </a:xfrm>
            </p:grpSpPr>
            <p:sp>
              <p:nvSpPr>
                <p:cNvPr id="100" name="向右箭號 99"/>
                <p:cNvSpPr/>
                <p:nvPr/>
              </p:nvSpPr>
              <p:spPr>
                <a:xfrm rot="5400000" flipV="1">
                  <a:off x="7833754" y="5774797"/>
                  <a:ext cx="638031" cy="523515"/>
                </a:xfrm>
                <a:prstGeom prst="rightArrow">
                  <a:avLst>
                    <a:gd name="adj1" fmla="val 50000"/>
                    <a:gd name="adj2" fmla="val 46154"/>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endParaRPr>
                </a:p>
              </p:txBody>
            </p:sp>
            <p:sp>
              <p:nvSpPr>
                <p:cNvPr id="101" name="文字方塊 100"/>
                <p:cNvSpPr txBox="1"/>
                <p:nvPr/>
              </p:nvSpPr>
              <p:spPr>
                <a:xfrm>
                  <a:off x="8252539" y="5691917"/>
                  <a:ext cx="1210588" cy="400110"/>
                </a:xfrm>
                <a:prstGeom prst="rect">
                  <a:avLst/>
                </a:prstGeom>
                <a:noFill/>
              </p:spPr>
              <p:txBody>
                <a:bodyPr wrap="none" rtlCol="0">
                  <a:spAutoFit/>
                </a:bodyPr>
                <a:lstStyle/>
                <a:p>
                  <a:r>
                    <a:rPr lang="zh-TW" altLang="en-US" sz="2000" dirty="0">
                      <a:solidFill>
                        <a:srgbClr val="729131"/>
                      </a:solidFill>
                      <a:latin typeface="微軟正黑體" panose="020B0604030504040204" pitchFamily="34" charset="-120"/>
                      <a:ea typeface="微軟正黑體" panose="020B0604030504040204" pitchFamily="34" charset="-120"/>
                    </a:rPr>
                    <a:t>未獲通知</a:t>
                  </a:r>
                </a:p>
              </p:txBody>
            </p:sp>
          </p:grpSp>
        </p:grpSp>
      </p:grpSp>
      <p:grpSp>
        <p:nvGrpSpPr>
          <p:cNvPr id="13" name="群組 12"/>
          <p:cNvGrpSpPr/>
          <p:nvPr/>
        </p:nvGrpSpPr>
        <p:grpSpPr>
          <a:xfrm>
            <a:off x="7465302" y="5077386"/>
            <a:ext cx="3791232" cy="4400916"/>
            <a:chOff x="7465302" y="5077386"/>
            <a:chExt cx="3791232" cy="4400916"/>
          </a:xfrm>
        </p:grpSpPr>
        <p:grpSp>
          <p:nvGrpSpPr>
            <p:cNvPr id="3" name="群組 2"/>
            <p:cNvGrpSpPr/>
            <p:nvPr/>
          </p:nvGrpSpPr>
          <p:grpSpPr>
            <a:xfrm>
              <a:off x="7465302" y="5077386"/>
              <a:ext cx="1977521" cy="2331959"/>
              <a:chOff x="7465302" y="5077386"/>
              <a:chExt cx="1977521" cy="2331959"/>
            </a:xfrm>
          </p:grpSpPr>
          <p:grpSp>
            <p:nvGrpSpPr>
              <p:cNvPr id="54" name="群組 53"/>
              <p:cNvGrpSpPr/>
              <p:nvPr/>
            </p:nvGrpSpPr>
            <p:grpSpPr>
              <a:xfrm>
                <a:off x="7465302" y="5896968"/>
                <a:ext cx="1600200" cy="1512377"/>
                <a:chOff x="7378028" y="3780361"/>
                <a:chExt cx="1600200" cy="1512377"/>
              </a:xfrm>
            </p:grpSpPr>
            <p:pic>
              <p:nvPicPr>
                <p:cNvPr id="58" name="圖片 57"/>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51101" y="3780361"/>
                  <a:ext cx="1080000" cy="1080000"/>
                </a:xfrm>
                <a:prstGeom prst="rect">
                  <a:avLst/>
                </a:prstGeom>
              </p:spPr>
            </p:pic>
            <p:sp>
              <p:nvSpPr>
                <p:cNvPr id="61" name="TextBox 41">
                  <a:extLst>
                    <a:ext uri="{FF2B5EF4-FFF2-40B4-BE49-F238E27FC236}">
                      <a16:creationId xmlns="" xmlns:a16="http://schemas.microsoft.com/office/drawing/2014/main" id="{BE4DBAE4-D912-4B99-9CC7-F7DD91544E4B}"/>
                    </a:ext>
                  </a:extLst>
                </p:cNvPr>
                <p:cNvSpPr txBox="1"/>
                <p:nvPr/>
              </p:nvSpPr>
              <p:spPr>
                <a:xfrm>
                  <a:off x="7378028" y="4920841"/>
                  <a:ext cx="1600200"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促請辦理</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83" name="群組 82"/>
              <p:cNvGrpSpPr/>
              <p:nvPr/>
            </p:nvGrpSpPr>
            <p:grpSpPr>
              <a:xfrm>
                <a:off x="7870708" y="5077386"/>
                <a:ext cx="1572115" cy="663653"/>
                <a:chOff x="7891012" y="5691917"/>
                <a:chExt cx="1572115" cy="663653"/>
              </a:xfrm>
            </p:grpSpPr>
            <p:sp>
              <p:nvSpPr>
                <p:cNvPr id="85" name="向右箭號 84"/>
                <p:cNvSpPr/>
                <p:nvPr/>
              </p:nvSpPr>
              <p:spPr>
                <a:xfrm rot="5400000" flipV="1">
                  <a:off x="7833754" y="5774797"/>
                  <a:ext cx="638031" cy="523515"/>
                </a:xfrm>
                <a:prstGeom prst="rightArrow">
                  <a:avLst>
                    <a:gd name="adj1" fmla="val 50000"/>
                    <a:gd name="adj2" fmla="val 46154"/>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400" b="1" i="0" u="none" strike="noStrike" kern="1200" cap="none" spc="0" normalizeH="0" baseline="0" noProof="0" dirty="0">
                    <a:ln>
                      <a:noFill/>
                    </a:ln>
                    <a:solidFill>
                      <a:srgbClr val="285994"/>
                    </a:solidFill>
                    <a:effectLst/>
                    <a:uLnTx/>
                    <a:uFillTx/>
                    <a:latin typeface="微軟正黑體" panose="020B0604030504040204" pitchFamily="34" charset="-120"/>
                    <a:ea typeface="微軟正黑體" panose="020B0604030504040204" pitchFamily="34" charset="-120"/>
                  </a:endParaRPr>
                </a:p>
              </p:txBody>
            </p:sp>
            <p:sp>
              <p:nvSpPr>
                <p:cNvPr id="88" name="文字方塊 87"/>
                <p:cNvSpPr txBox="1"/>
                <p:nvPr/>
              </p:nvSpPr>
              <p:spPr>
                <a:xfrm>
                  <a:off x="8252539" y="5691917"/>
                  <a:ext cx="1210588" cy="400110"/>
                </a:xfrm>
                <a:prstGeom prst="rect">
                  <a:avLst/>
                </a:prstGeom>
                <a:noFill/>
              </p:spPr>
              <p:txBody>
                <a:bodyPr wrap="none" rtlCol="0">
                  <a:spAutoFit/>
                </a:bodyPr>
                <a:lstStyle/>
                <a:p>
                  <a:r>
                    <a:rPr lang="zh-TW" altLang="en-US" sz="2000" dirty="0">
                      <a:solidFill>
                        <a:srgbClr val="729131"/>
                      </a:solidFill>
                      <a:latin typeface="微軟正黑體" panose="020B0604030504040204" pitchFamily="34" charset="-120"/>
                      <a:ea typeface="微軟正黑體" panose="020B0604030504040204" pitchFamily="34" charset="-120"/>
                    </a:rPr>
                    <a:t>未獲通知</a:t>
                  </a:r>
                </a:p>
              </p:txBody>
            </p:sp>
          </p:grpSp>
        </p:grpSp>
        <p:grpSp>
          <p:nvGrpSpPr>
            <p:cNvPr id="105" name="群組 104"/>
            <p:cNvGrpSpPr/>
            <p:nvPr/>
          </p:nvGrpSpPr>
          <p:grpSpPr>
            <a:xfrm>
              <a:off x="7992042" y="7480276"/>
              <a:ext cx="3264492" cy="1998026"/>
              <a:chOff x="7964113" y="1740018"/>
              <a:chExt cx="3264492" cy="1496708"/>
            </a:xfrm>
          </p:grpSpPr>
          <p:sp>
            <p:nvSpPr>
              <p:cNvPr id="106" name="上彎箭號 105"/>
              <p:cNvSpPr/>
              <p:nvPr/>
            </p:nvSpPr>
            <p:spPr>
              <a:xfrm rot="16200000" flipH="1" flipV="1">
                <a:off x="8848005" y="856126"/>
                <a:ext cx="1496708" cy="3264492"/>
              </a:xfrm>
              <a:prstGeom prst="bentUpArrow">
                <a:avLst>
                  <a:gd name="adj1" fmla="val 13131"/>
                  <a:gd name="adj2" fmla="val 19349"/>
                  <a:gd name="adj3" fmla="val 19005"/>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dirty="0"/>
              </a:p>
            </p:txBody>
          </p:sp>
          <p:sp>
            <p:nvSpPr>
              <p:cNvPr id="107" name="文字方塊 106"/>
              <p:cNvSpPr txBox="1"/>
              <p:nvPr/>
            </p:nvSpPr>
            <p:spPr>
              <a:xfrm>
                <a:off x="8506108" y="2531543"/>
                <a:ext cx="2021707" cy="400110"/>
              </a:xfrm>
              <a:prstGeom prst="rect">
                <a:avLst/>
              </a:prstGeom>
              <a:noFill/>
            </p:spPr>
            <p:txBody>
              <a:bodyPr wrap="none" rtlCol="0">
                <a:spAutoFit/>
              </a:bodyPr>
              <a:lstStyle/>
              <a:p>
                <a:r>
                  <a:rPr lang="en-US" altLang="zh-TW" sz="2000" dirty="0">
                    <a:solidFill>
                      <a:srgbClr val="729131"/>
                    </a:solidFill>
                    <a:latin typeface="微軟正黑體" panose="020B0604030504040204" pitchFamily="34" charset="-120"/>
                    <a:ea typeface="微軟正黑體" panose="020B0604030504040204" pitchFamily="34" charset="-120"/>
                  </a:rPr>
                  <a:t>10</a:t>
                </a:r>
                <a:r>
                  <a:rPr lang="zh-TW" altLang="en-US" sz="2000" dirty="0">
                    <a:solidFill>
                      <a:srgbClr val="729131"/>
                    </a:solidFill>
                    <a:latin typeface="微軟正黑體" panose="020B0604030504040204" pitchFamily="34" charset="-120"/>
                    <a:ea typeface="微軟正黑體" panose="020B0604030504040204" pitchFamily="34" charset="-120"/>
                  </a:rPr>
                  <a:t>日內未獲回應</a:t>
                </a:r>
              </a:p>
            </p:txBody>
          </p:sp>
        </p:grpSp>
      </p:grpSp>
      <p:grpSp>
        <p:nvGrpSpPr>
          <p:cNvPr id="12" name="群組 11"/>
          <p:cNvGrpSpPr/>
          <p:nvPr/>
        </p:nvGrpSpPr>
        <p:grpSpPr>
          <a:xfrm>
            <a:off x="11504960" y="5649172"/>
            <a:ext cx="5450037" cy="4475374"/>
            <a:chOff x="11504960" y="5649172"/>
            <a:chExt cx="5450037" cy="4475374"/>
          </a:xfrm>
        </p:grpSpPr>
        <p:grpSp>
          <p:nvGrpSpPr>
            <p:cNvPr id="102" name="群組 101"/>
            <p:cNvGrpSpPr/>
            <p:nvPr/>
          </p:nvGrpSpPr>
          <p:grpSpPr>
            <a:xfrm>
              <a:off x="11504960" y="8464611"/>
              <a:ext cx="2121566" cy="1659935"/>
              <a:chOff x="10484969" y="5040696"/>
              <a:chExt cx="2121566" cy="1659935"/>
            </a:xfrm>
          </p:grpSpPr>
          <p:pic>
            <p:nvPicPr>
              <p:cNvPr id="103" name="圖片 102"/>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97035" y="5040696"/>
                <a:ext cx="1260000" cy="1260000"/>
              </a:xfrm>
              <a:prstGeom prst="rect">
                <a:avLst/>
              </a:prstGeom>
            </p:spPr>
          </p:pic>
          <p:sp>
            <p:nvSpPr>
              <p:cNvPr id="104" name="TextBox 41">
                <a:extLst>
                  <a:ext uri="{FF2B5EF4-FFF2-40B4-BE49-F238E27FC236}">
                    <a16:creationId xmlns="" xmlns:a16="http://schemas.microsoft.com/office/drawing/2014/main" id="{BE4DBAE4-D912-4B99-9CC7-F7DD91544E4B}"/>
                  </a:ext>
                </a:extLst>
              </p:cNvPr>
              <p:cNvSpPr txBox="1"/>
              <p:nvPr/>
            </p:nvSpPr>
            <p:spPr>
              <a:xfrm>
                <a:off x="10484969" y="6328734"/>
                <a:ext cx="2121566"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外部通報</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(§6Ⅰ)</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9" name="群組 8"/>
            <p:cNvGrpSpPr/>
            <p:nvPr/>
          </p:nvGrpSpPr>
          <p:grpSpPr>
            <a:xfrm>
              <a:off x="13520569" y="5649172"/>
              <a:ext cx="3434428" cy="3826642"/>
              <a:chOff x="13520569" y="5649172"/>
              <a:chExt cx="3434428" cy="3826642"/>
            </a:xfrm>
          </p:grpSpPr>
          <p:sp>
            <p:nvSpPr>
              <p:cNvPr id="108" name="上彎箭號 107"/>
              <p:cNvSpPr/>
              <p:nvPr/>
            </p:nvSpPr>
            <p:spPr>
              <a:xfrm rot="5400000" flipV="1">
                <a:off x="12886064" y="6283677"/>
                <a:ext cx="3826642" cy="2557632"/>
              </a:xfrm>
              <a:prstGeom prst="bentUpArrow">
                <a:avLst>
                  <a:gd name="adj1" fmla="val 10544"/>
                  <a:gd name="adj2" fmla="val 13904"/>
                  <a:gd name="adj3" fmla="val 16471"/>
                </a:avLst>
              </a:prstGeom>
              <a:ln>
                <a:solidFill>
                  <a:srgbClr val="285994"/>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grpSp>
            <p:nvGrpSpPr>
              <p:cNvPr id="8" name="群組 7"/>
              <p:cNvGrpSpPr/>
              <p:nvPr/>
            </p:nvGrpSpPr>
            <p:grpSpPr>
              <a:xfrm>
                <a:off x="16077834" y="6561404"/>
                <a:ext cx="877163" cy="1883772"/>
                <a:chOff x="16077834" y="6561404"/>
                <a:chExt cx="877163" cy="1883772"/>
              </a:xfrm>
            </p:grpSpPr>
            <p:sp>
              <p:nvSpPr>
                <p:cNvPr id="6" name="矩形 5"/>
                <p:cNvSpPr/>
                <p:nvPr/>
              </p:nvSpPr>
              <p:spPr>
                <a:xfrm>
                  <a:off x="16295842" y="6561404"/>
                  <a:ext cx="441146" cy="1579920"/>
                </a:xfrm>
                <a:prstGeom prst="rect">
                  <a:avLst/>
                </a:prstGeom>
              </p:spPr>
              <p:txBody>
                <a:bodyPr wrap="none">
                  <a:spAutoFit/>
                </a:bodyPr>
                <a:lstStyle/>
                <a:p>
                  <a:pPr lvl="0" algn="ctr">
                    <a:lnSpc>
                      <a:spcPts val="2855"/>
                    </a:lnSpc>
                    <a:spcBef>
                      <a:spcPct val="0"/>
                    </a:spcBef>
                  </a:pPr>
                  <a:r>
                    <a:rPr lang="zh-TW" altLang="en-US" sz="2000" dirty="0">
                      <a:solidFill>
                        <a:srgbClr val="034383"/>
                      </a:solidFill>
                      <a:latin typeface="微軟正黑體" panose="020B0604030504040204" pitchFamily="34" charset="-120"/>
                      <a:ea typeface="微軟正黑體" panose="020B0604030504040204" pitchFamily="34" charset="-120"/>
                      <a:cs typeface="Aileron Ultra-Bold"/>
                    </a:rPr>
                    <a:t>再</a:t>
                  </a:r>
                  <a:endParaRPr lang="en-US" altLang="zh-TW" sz="2000" dirty="0">
                    <a:solidFill>
                      <a:srgbClr val="034383"/>
                    </a:solidFill>
                    <a:latin typeface="微軟正黑體" panose="020B0604030504040204" pitchFamily="34" charset="-120"/>
                    <a:ea typeface="微軟正黑體" panose="020B0604030504040204" pitchFamily="34" charset="-120"/>
                    <a:cs typeface="Aileron Ultra-Bold"/>
                  </a:endParaRPr>
                </a:p>
                <a:p>
                  <a:pPr lvl="0" algn="ctr">
                    <a:lnSpc>
                      <a:spcPts val="2855"/>
                    </a:lnSpc>
                    <a:spcBef>
                      <a:spcPct val="0"/>
                    </a:spcBef>
                  </a:pPr>
                  <a:r>
                    <a:rPr lang="zh-TW" altLang="en-US" sz="2000" dirty="0">
                      <a:solidFill>
                        <a:srgbClr val="034383"/>
                      </a:solidFill>
                      <a:latin typeface="微軟正黑體" panose="020B0604030504040204" pitchFamily="34" charset="-120"/>
                      <a:ea typeface="微軟正黑體" panose="020B0604030504040204" pitchFamily="34" charset="-120"/>
                      <a:cs typeface="Aileron Ultra-Bold"/>
                    </a:rPr>
                    <a:t>為</a:t>
                  </a:r>
                  <a:endParaRPr lang="en-US" altLang="zh-TW" sz="2000" dirty="0">
                    <a:solidFill>
                      <a:srgbClr val="034383"/>
                    </a:solidFill>
                    <a:latin typeface="微軟正黑體" panose="020B0604030504040204" pitchFamily="34" charset="-120"/>
                    <a:ea typeface="微軟正黑體" panose="020B0604030504040204" pitchFamily="34" charset="-120"/>
                    <a:cs typeface="Aileron Ultra-Bold"/>
                  </a:endParaRPr>
                </a:p>
                <a:p>
                  <a:pPr lvl="0" algn="ctr">
                    <a:lnSpc>
                      <a:spcPts val="2855"/>
                    </a:lnSpc>
                    <a:spcBef>
                      <a:spcPct val="0"/>
                    </a:spcBef>
                  </a:pPr>
                  <a:r>
                    <a:rPr lang="zh-TW" altLang="en-US" sz="2000" dirty="0">
                      <a:solidFill>
                        <a:srgbClr val="034383"/>
                      </a:solidFill>
                      <a:latin typeface="微軟正黑體" panose="020B0604030504040204" pitchFamily="34" charset="-120"/>
                      <a:ea typeface="微軟正黑體" panose="020B0604030504040204" pitchFamily="34" charset="-120"/>
                      <a:cs typeface="Aileron Ultra-Bold"/>
                    </a:rPr>
                    <a:t>揭</a:t>
                  </a:r>
                  <a:endParaRPr lang="en-US" altLang="zh-TW" sz="2000" dirty="0">
                    <a:solidFill>
                      <a:srgbClr val="034383"/>
                    </a:solidFill>
                    <a:latin typeface="微軟正黑體" panose="020B0604030504040204" pitchFamily="34" charset="-120"/>
                    <a:ea typeface="微軟正黑體" panose="020B0604030504040204" pitchFamily="34" charset="-120"/>
                    <a:cs typeface="Aileron Ultra-Bold"/>
                  </a:endParaRPr>
                </a:p>
                <a:p>
                  <a:pPr lvl="0" algn="ctr">
                    <a:lnSpc>
                      <a:spcPts val="2855"/>
                    </a:lnSpc>
                    <a:spcBef>
                      <a:spcPct val="0"/>
                    </a:spcBef>
                  </a:pPr>
                  <a:r>
                    <a:rPr lang="zh-TW" altLang="en-US" sz="2000" dirty="0">
                      <a:solidFill>
                        <a:srgbClr val="034383"/>
                      </a:solidFill>
                      <a:latin typeface="微軟正黑體" panose="020B0604030504040204" pitchFamily="34" charset="-120"/>
                      <a:ea typeface="微軟正黑體" panose="020B0604030504040204" pitchFamily="34" charset="-120"/>
                      <a:cs typeface="Aileron Ultra-Bold"/>
                    </a:rPr>
                    <a:t>弊</a:t>
                  </a:r>
                  <a:endParaRPr lang="en-US" altLang="zh-TW" sz="2000" dirty="0">
                    <a:solidFill>
                      <a:srgbClr val="034383"/>
                    </a:solidFill>
                    <a:latin typeface="微軟正黑體" panose="020B0604030504040204" pitchFamily="34" charset="-120"/>
                    <a:ea typeface="微軟正黑體" panose="020B0604030504040204" pitchFamily="34" charset="-120"/>
                    <a:cs typeface="Aileron Ultra-Bold"/>
                  </a:endParaRPr>
                </a:p>
              </p:txBody>
            </p:sp>
            <p:sp>
              <p:nvSpPr>
                <p:cNvPr id="7" name="矩形 6"/>
                <p:cNvSpPr/>
                <p:nvPr/>
              </p:nvSpPr>
              <p:spPr>
                <a:xfrm>
                  <a:off x="16077834" y="8015058"/>
                  <a:ext cx="877163" cy="430118"/>
                </a:xfrm>
                <a:prstGeom prst="rect">
                  <a:avLst/>
                </a:prstGeom>
              </p:spPr>
              <p:txBody>
                <a:bodyPr wrap="none">
                  <a:spAutoFit/>
                </a:bodyPr>
                <a:lstStyle/>
                <a:p>
                  <a:pPr lvl="0" algn="ctr">
                    <a:lnSpc>
                      <a:spcPts val="2855"/>
                    </a:lnSpc>
                    <a:spcBef>
                      <a:spcPct val="0"/>
                    </a:spcBef>
                  </a:pPr>
                  <a:r>
                    <a:rPr lang="en-US" altLang="zh-TW" sz="2000" dirty="0">
                      <a:solidFill>
                        <a:srgbClr val="034383"/>
                      </a:solidFill>
                      <a:latin typeface="微軟正黑體" panose="020B0604030504040204" pitchFamily="34" charset="-120"/>
                      <a:ea typeface="微軟正黑體" panose="020B0604030504040204" pitchFamily="34" charset="-120"/>
                      <a:cs typeface="Aileron Ultra-Bold"/>
                    </a:rPr>
                    <a:t>(§6Ⅳ)</a:t>
                  </a:r>
                  <a:endParaRPr lang="en-US" altLang="zh-TW" sz="2800" dirty="0">
                    <a:solidFill>
                      <a:srgbClr val="1E302C"/>
                    </a:solidFill>
                    <a:latin typeface="微軟正黑體" panose="020B0604030504040204" pitchFamily="34" charset="-120"/>
                    <a:ea typeface="微軟正黑體" panose="020B0604030504040204" pitchFamily="34" charset="-120"/>
                  </a:endParaRPr>
                </a:p>
              </p:txBody>
            </p:sp>
          </p:grpSp>
        </p:grpSp>
      </p:grpSp>
    </p:spTree>
    <p:extLst>
      <p:ext uri="{BB962C8B-B14F-4D97-AF65-F5344CB8AC3E}">
        <p14:creationId xmlns:p14="http://schemas.microsoft.com/office/powerpoint/2010/main" val="378250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9296399" cy="933269"/>
            <a:chOff x="228600" y="110926"/>
            <a:chExt cx="9296399" cy="933269"/>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0" y="110926"/>
              <a:ext cx="7528879" cy="933269"/>
            </a:xfrm>
            <a:prstGeom prst="rect">
              <a:avLst/>
            </a:prstGeom>
          </p:spPr>
          <p:txBody>
            <a:bodyPr wrap="square" lIns="0" tIns="0" rIns="0" bIns="0" rtlCol="0" anchor="t">
              <a:spAutoFit/>
            </a:bodyPr>
            <a:lstStyle/>
            <a:p>
              <a:pPr lvl="0">
                <a:lnSpc>
                  <a:spcPts val="7619"/>
                </a:lnSpc>
              </a:pPr>
              <a:r>
                <a:rPr lang="zh-TW" alt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揭弊者 </a:t>
              </a:r>
              <a:r>
                <a:rPr lang="en-US" altLang="zh-TW" sz="4400"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(§5)</a:t>
              </a:r>
              <a:endParaRPr lang="en-US" sz="4400" b="1" dirty="0">
                <a:solidFill>
                  <a:srgbClr val="C00000"/>
                </a:solidFill>
                <a:latin typeface="微軟正黑體" panose="020B0604030504040204" pitchFamily="34" charset="-120"/>
                <a:ea typeface="微軟正黑體" panose="020B0604030504040204" pitchFamily="34" charset="-120"/>
                <a:cs typeface="Akzidenz-Grotesk Heavy"/>
                <a:sym typeface="Akzidenz-Grotesk Heavy"/>
              </a:endParaRPr>
            </a:p>
          </p:txBody>
        </p:sp>
      </p:grpSp>
      <p:grpSp>
        <p:nvGrpSpPr>
          <p:cNvPr id="10" name="群組 9"/>
          <p:cNvGrpSpPr/>
          <p:nvPr/>
        </p:nvGrpSpPr>
        <p:grpSpPr>
          <a:xfrm>
            <a:off x="2819400" y="1451635"/>
            <a:ext cx="17527672" cy="4076860"/>
            <a:chOff x="412328" y="1451635"/>
            <a:chExt cx="17527672" cy="4076860"/>
          </a:xfrm>
        </p:grpSpPr>
        <p:sp>
          <p:nvSpPr>
            <p:cNvPr id="89" name="矩形 88"/>
            <p:cNvSpPr/>
            <p:nvPr/>
          </p:nvSpPr>
          <p:spPr>
            <a:xfrm>
              <a:off x="412328" y="1451635"/>
              <a:ext cx="8287536" cy="4076860"/>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矩形 106"/>
            <p:cNvSpPr/>
            <p:nvPr/>
          </p:nvSpPr>
          <p:spPr>
            <a:xfrm>
              <a:off x="12181867" y="2092185"/>
              <a:ext cx="5758133" cy="338554"/>
            </a:xfrm>
            <a:prstGeom prst="rect">
              <a:avLst/>
            </a:prstGeom>
          </p:spPr>
          <p:txBody>
            <a:bodyPr wrap="square">
              <a:spAutoFit/>
            </a:bodyPr>
            <a:lstStyle/>
            <a:p>
              <a:pPr marL="190500" indent="-190500" algn="just">
                <a:spcBef>
                  <a:spcPct val="0"/>
                </a:spcBef>
              </a:pPr>
              <a:endParaRPr lang="en-US" altLang="zh-TW" sz="1600" dirty="0">
                <a:solidFill>
                  <a:srgbClr val="C00000"/>
                </a:solidFill>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579820" y="2467128"/>
              <a:ext cx="14416128" cy="3006264"/>
              <a:chOff x="579820" y="2545647"/>
              <a:chExt cx="14416128" cy="3006264"/>
            </a:xfrm>
          </p:grpSpPr>
          <p:grpSp>
            <p:nvGrpSpPr>
              <p:cNvPr id="114" name="群組 113"/>
              <p:cNvGrpSpPr/>
              <p:nvPr/>
            </p:nvGrpSpPr>
            <p:grpSpPr>
              <a:xfrm>
                <a:off x="579820" y="3667279"/>
                <a:ext cx="7806113" cy="1884632"/>
                <a:chOff x="3629493" y="3667279"/>
                <a:chExt cx="7806113" cy="1884632"/>
              </a:xfrm>
            </p:grpSpPr>
            <p:grpSp>
              <p:nvGrpSpPr>
                <p:cNvPr id="111" name="群組 110"/>
                <p:cNvGrpSpPr/>
                <p:nvPr/>
              </p:nvGrpSpPr>
              <p:grpSpPr>
                <a:xfrm>
                  <a:off x="3629493" y="3667279"/>
                  <a:ext cx="2477641" cy="1470261"/>
                  <a:chOff x="3629493" y="3667279"/>
                  <a:chExt cx="2477641" cy="1470261"/>
                </a:xfrm>
              </p:grpSpPr>
              <p:grpSp>
                <p:nvGrpSpPr>
                  <p:cNvPr id="39" name="Google Shape;9812;p86">
                    <a:extLst>
                      <a:ext uri="{FF2B5EF4-FFF2-40B4-BE49-F238E27FC236}">
                        <a16:creationId xmlns="" xmlns:a16="http://schemas.microsoft.com/office/drawing/2014/main" id="{16166057-B550-4399-843A-E8E12E3EFA4E}"/>
                      </a:ext>
                    </a:extLst>
                  </p:cNvPr>
                  <p:cNvGrpSpPr/>
                  <p:nvPr/>
                </p:nvGrpSpPr>
                <p:grpSpPr>
                  <a:xfrm>
                    <a:off x="4300201" y="3667279"/>
                    <a:ext cx="1057266" cy="1019081"/>
                    <a:chOff x="-60987050" y="2671400"/>
                    <a:chExt cx="315850" cy="318825"/>
                  </a:xfrm>
                  <a:solidFill>
                    <a:srgbClr val="285A95"/>
                  </a:solidFill>
                </p:grpSpPr>
                <p:sp>
                  <p:nvSpPr>
                    <p:cNvPr id="61" name="Google Shape;9813;p86">
                      <a:extLst>
                        <a:ext uri="{FF2B5EF4-FFF2-40B4-BE49-F238E27FC236}">
                          <a16:creationId xmlns="" xmlns:a16="http://schemas.microsoft.com/office/drawing/2014/main" id="{0FAAA758-86E7-4640-96EA-31295E6D7777}"/>
                        </a:ext>
                      </a:extLst>
                    </p:cNvPr>
                    <p:cNvSpPr>
                      <a:spLocks noChangeAspect="1"/>
                    </p:cNvSpPr>
                    <p:nvPr/>
                  </p:nvSpPr>
                  <p:spPr>
                    <a:xfrm>
                      <a:off x="-60987050" y="2671400"/>
                      <a:ext cx="315850" cy="318825"/>
                    </a:xfrm>
                    <a:custGeom>
                      <a:avLst/>
                      <a:gdLst/>
                      <a:ahLst/>
                      <a:cxnLst/>
                      <a:rect l="l" t="t" r="r" b="b"/>
                      <a:pathLst>
                        <a:path w="12634" h="12753" extrusionOk="0">
                          <a:moveTo>
                            <a:pt x="6270" y="844"/>
                          </a:moveTo>
                          <a:lnTo>
                            <a:pt x="11783" y="3175"/>
                          </a:lnTo>
                          <a:lnTo>
                            <a:pt x="11783" y="4152"/>
                          </a:lnTo>
                          <a:lnTo>
                            <a:pt x="757" y="4152"/>
                          </a:lnTo>
                          <a:lnTo>
                            <a:pt x="757" y="3175"/>
                          </a:lnTo>
                          <a:lnTo>
                            <a:pt x="6270" y="844"/>
                          </a:lnTo>
                          <a:close/>
                          <a:moveTo>
                            <a:pt x="2552" y="5002"/>
                          </a:moveTo>
                          <a:lnTo>
                            <a:pt x="2552" y="10232"/>
                          </a:lnTo>
                          <a:lnTo>
                            <a:pt x="1733" y="10232"/>
                          </a:lnTo>
                          <a:lnTo>
                            <a:pt x="1733" y="5002"/>
                          </a:lnTo>
                          <a:close/>
                          <a:moveTo>
                            <a:pt x="5041" y="5002"/>
                          </a:moveTo>
                          <a:lnTo>
                            <a:pt x="5041" y="10232"/>
                          </a:lnTo>
                          <a:lnTo>
                            <a:pt x="3403" y="10232"/>
                          </a:lnTo>
                          <a:lnTo>
                            <a:pt x="3403" y="5002"/>
                          </a:lnTo>
                          <a:close/>
                          <a:moveTo>
                            <a:pt x="6711" y="5002"/>
                          </a:moveTo>
                          <a:lnTo>
                            <a:pt x="6711" y="10232"/>
                          </a:lnTo>
                          <a:lnTo>
                            <a:pt x="5860" y="10232"/>
                          </a:lnTo>
                          <a:lnTo>
                            <a:pt x="5860" y="5002"/>
                          </a:lnTo>
                          <a:close/>
                          <a:moveTo>
                            <a:pt x="9168" y="5002"/>
                          </a:moveTo>
                          <a:lnTo>
                            <a:pt x="9168" y="10232"/>
                          </a:lnTo>
                          <a:lnTo>
                            <a:pt x="7530" y="10232"/>
                          </a:lnTo>
                          <a:lnTo>
                            <a:pt x="7530" y="5002"/>
                          </a:lnTo>
                          <a:close/>
                          <a:moveTo>
                            <a:pt x="10838" y="5002"/>
                          </a:moveTo>
                          <a:lnTo>
                            <a:pt x="10838" y="10232"/>
                          </a:lnTo>
                          <a:lnTo>
                            <a:pt x="10019" y="10232"/>
                          </a:lnTo>
                          <a:lnTo>
                            <a:pt x="10019" y="5002"/>
                          </a:lnTo>
                          <a:close/>
                          <a:moveTo>
                            <a:pt x="11374" y="11020"/>
                          </a:moveTo>
                          <a:cubicBezTo>
                            <a:pt x="11594" y="11051"/>
                            <a:pt x="11783" y="11209"/>
                            <a:pt x="11783" y="11461"/>
                          </a:cubicBezTo>
                          <a:lnTo>
                            <a:pt x="11783" y="11870"/>
                          </a:lnTo>
                          <a:lnTo>
                            <a:pt x="757" y="11870"/>
                          </a:lnTo>
                          <a:lnTo>
                            <a:pt x="757" y="11461"/>
                          </a:lnTo>
                          <a:cubicBezTo>
                            <a:pt x="757" y="11209"/>
                            <a:pt x="946" y="11020"/>
                            <a:pt x="1198" y="11020"/>
                          </a:cubicBezTo>
                          <a:close/>
                          <a:moveTo>
                            <a:pt x="6290" y="1"/>
                          </a:moveTo>
                          <a:cubicBezTo>
                            <a:pt x="6238" y="1"/>
                            <a:pt x="6191" y="9"/>
                            <a:pt x="6144" y="25"/>
                          </a:cubicBezTo>
                          <a:lnTo>
                            <a:pt x="252" y="2514"/>
                          </a:lnTo>
                          <a:cubicBezTo>
                            <a:pt x="95" y="2577"/>
                            <a:pt x="0" y="2703"/>
                            <a:pt x="0" y="2892"/>
                          </a:cubicBezTo>
                          <a:lnTo>
                            <a:pt x="0" y="4561"/>
                          </a:lnTo>
                          <a:cubicBezTo>
                            <a:pt x="0" y="4782"/>
                            <a:pt x="189" y="5002"/>
                            <a:pt x="410" y="5002"/>
                          </a:cubicBezTo>
                          <a:lnTo>
                            <a:pt x="946" y="5002"/>
                          </a:lnTo>
                          <a:lnTo>
                            <a:pt x="946" y="10264"/>
                          </a:lnTo>
                          <a:cubicBezTo>
                            <a:pt x="410" y="10390"/>
                            <a:pt x="0" y="10894"/>
                            <a:pt x="0" y="11492"/>
                          </a:cubicBezTo>
                          <a:lnTo>
                            <a:pt x="0" y="12311"/>
                          </a:lnTo>
                          <a:cubicBezTo>
                            <a:pt x="0" y="12532"/>
                            <a:pt x="189" y="12753"/>
                            <a:pt x="410" y="12753"/>
                          </a:cubicBezTo>
                          <a:lnTo>
                            <a:pt x="12256" y="12753"/>
                          </a:lnTo>
                          <a:cubicBezTo>
                            <a:pt x="12476" y="12753"/>
                            <a:pt x="12634" y="12532"/>
                            <a:pt x="12634" y="12311"/>
                          </a:cubicBezTo>
                          <a:lnTo>
                            <a:pt x="12634" y="11492"/>
                          </a:lnTo>
                          <a:cubicBezTo>
                            <a:pt x="12634" y="10894"/>
                            <a:pt x="12256" y="10390"/>
                            <a:pt x="11689" y="10264"/>
                          </a:cubicBezTo>
                          <a:lnTo>
                            <a:pt x="11689" y="5002"/>
                          </a:lnTo>
                          <a:lnTo>
                            <a:pt x="12256" y="5002"/>
                          </a:lnTo>
                          <a:cubicBezTo>
                            <a:pt x="12476" y="5002"/>
                            <a:pt x="12634" y="4782"/>
                            <a:pt x="12634" y="4561"/>
                          </a:cubicBezTo>
                          <a:lnTo>
                            <a:pt x="12634" y="2892"/>
                          </a:lnTo>
                          <a:cubicBezTo>
                            <a:pt x="12602" y="2734"/>
                            <a:pt x="12539" y="2577"/>
                            <a:pt x="12382" y="2514"/>
                          </a:cubicBezTo>
                          <a:lnTo>
                            <a:pt x="6459" y="25"/>
                          </a:lnTo>
                          <a:cubicBezTo>
                            <a:pt x="6396" y="9"/>
                            <a:pt x="6341" y="1"/>
                            <a:pt x="62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814;p86">
                      <a:extLst>
                        <a:ext uri="{FF2B5EF4-FFF2-40B4-BE49-F238E27FC236}">
                          <a16:creationId xmlns="" xmlns:a16="http://schemas.microsoft.com/office/drawing/2014/main" id="{5252D01D-88D5-41FB-9B2E-461C3E46B8C9}"/>
                        </a:ext>
                      </a:extLst>
                    </p:cNvPr>
                    <p:cNvSpPr/>
                    <p:nvPr/>
                  </p:nvSpPr>
                  <p:spPr>
                    <a:xfrm>
                      <a:off x="-60839775" y="2731075"/>
                      <a:ext cx="19725" cy="19725"/>
                    </a:xfrm>
                    <a:custGeom>
                      <a:avLst/>
                      <a:gdLst/>
                      <a:ahLst/>
                      <a:cxnLst/>
                      <a:rect l="l" t="t" r="r" b="b"/>
                      <a:pathLst>
                        <a:path w="789" h="789" extrusionOk="0">
                          <a:moveTo>
                            <a:pt x="379" y="0"/>
                          </a:moveTo>
                          <a:cubicBezTo>
                            <a:pt x="158" y="0"/>
                            <a:pt x="1" y="190"/>
                            <a:pt x="1" y="379"/>
                          </a:cubicBezTo>
                          <a:cubicBezTo>
                            <a:pt x="1" y="599"/>
                            <a:pt x="158" y="788"/>
                            <a:pt x="379" y="788"/>
                          </a:cubicBezTo>
                          <a:cubicBezTo>
                            <a:pt x="599" y="788"/>
                            <a:pt x="789" y="599"/>
                            <a:pt x="789" y="379"/>
                          </a:cubicBezTo>
                          <a:cubicBezTo>
                            <a:pt x="789" y="190"/>
                            <a:pt x="599"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TextBox 41">
                    <a:extLst>
                      <a:ext uri="{FF2B5EF4-FFF2-40B4-BE49-F238E27FC236}">
                        <a16:creationId xmlns="" xmlns:a16="http://schemas.microsoft.com/office/drawing/2014/main" id="{BE4DBAE4-D912-4B99-9CC7-F7DD91544E4B}"/>
                      </a:ext>
                    </a:extLst>
                  </p:cNvPr>
                  <p:cNvSpPr txBox="1"/>
                  <p:nvPr/>
                </p:nvSpPr>
                <p:spPr>
                  <a:xfrm>
                    <a:off x="3629493" y="4787957"/>
                    <a:ext cx="2477641" cy="349583"/>
                  </a:xfrm>
                  <a:prstGeom prst="rect">
                    <a:avLst/>
                  </a:prstGeom>
                </p:spPr>
                <p:txBody>
                  <a:bodyPr wrap="square" lIns="0" tIns="0" rIns="0" bIns="0" rtlCol="0" anchor="t">
                    <a:spAutoFit/>
                  </a:bodyPr>
                  <a:lstStyle/>
                  <a:p>
                    <a:pPr algn="ctr">
                      <a:lnSpc>
                        <a:spcPts val="2855"/>
                      </a:lnSpc>
                      <a:spcBef>
                        <a:spcPct val="0"/>
                      </a:spcBef>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政府機關</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構</a:t>
                    </a:r>
                    <a:r>
                      <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nvGrpSpPr>
                <p:cNvPr id="112" name="群組 111"/>
                <p:cNvGrpSpPr/>
                <p:nvPr/>
              </p:nvGrpSpPr>
              <p:grpSpPr>
                <a:xfrm>
                  <a:off x="8700806" y="3667279"/>
                  <a:ext cx="2734800" cy="1884632"/>
                  <a:chOff x="8700806" y="3667279"/>
                  <a:chExt cx="2734800" cy="1884632"/>
                </a:xfrm>
              </p:grpSpPr>
              <p:pic>
                <p:nvPicPr>
                  <p:cNvPr id="7" name="圖片 6"/>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073137" y="3667279"/>
                    <a:ext cx="1058400" cy="1058400"/>
                  </a:xfrm>
                  <a:prstGeom prst="rect">
                    <a:avLst/>
                  </a:prstGeom>
                </p:spPr>
              </p:pic>
              <p:pic>
                <p:nvPicPr>
                  <p:cNvPr id="8" name="圖片 7"/>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24235" y="3667279"/>
                    <a:ext cx="1058400" cy="1058400"/>
                  </a:xfrm>
                  <a:prstGeom prst="rect">
                    <a:avLst/>
                  </a:prstGeom>
                </p:spPr>
              </p:pic>
              <p:sp>
                <p:nvSpPr>
                  <p:cNvPr id="73" name="TextBox 41">
                    <a:extLst>
                      <a:ext uri="{FF2B5EF4-FFF2-40B4-BE49-F238E27FC236}">
                        <a16:creationId xmlns="" xmlns:a16="http://schemas.microsoft.com/office/drawing/2014/main" id="{BE4DBAE4-D912-4B99-9CC7-F7DD91544E4B}"/>
                      </a:ext>
                    </a:extLst>
                  </p:cNvPr>
                  <p:cNvSpPr txBox="1"/>
                  <p:nvPr/>
                </p:nvSpPr>
                <p:spPr>
                  <a:xfrm>
                    <a:off x="8700806" y="4808118"/>
                    <a:ext cx="2734800" cy="743793"/>
                  </a:xfrm>
                  <a:prstGeom prst="rect">
                    <a:avLst/>
                  </a:prstGeom>
                </p:spPr>
                <p:txBody>
                  <a:bodyPr wrap="square" lIns="0" tIns="0" rIns="0" bIns="0" rtlCol="0" anchor="t">
                    <a:spAutoFit/>
                  </a:bodyPr>
                  <a:lstStyle/>
                  <a:p>
                    <a:pPr>
                      <a:lnSpc>
                        <a:spcPts val="2855"/>
                      </a:lnSpc>
                      <a:spcBef>
                        <a:spcPct val="0"/>
                      </a:spcBef>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提供勞務獲致報酬之相對人及其員工</a:t>
                    </a:r>
                    <a:r>
                      <a:rPr lang="en-US" altLang="zh-TW" sz="2400" b="1" dirty="0">
                        <a:solidFill>
                          <a:srgbClr val="FF0000"/>
                        </a:solidFill>
                        <a:latin typeface="微軟正黑體" panose="020B0604030504040204" pitchFamily="34" charset="-120"/>
                        <a:ea typeface="微軟正黑體" panose="020B0604030504040204" pitchFamily="34" charset="-120"/>
                        <a:cs typeface="Aileron Ultra-Bold"/>
                      </a:rPr>
                      <a:t>**</a:t>
                    </a:r>
                    <a:endParaRPr lang="en-US" sz="2400" b="1" dirty="0">
                      <a:solidFill>
                        <a:srgbClr val="FF0000"/>
                      </a:solidFill>
                      <a:latin typeface="微軟正黑體" panose="020B0604030504040204" pitchFamily="34" charset="-120"/>
                      <a:ea typeface="微軟正黑體" panose="020B0604030504040204" pitchFamily="34" charset="-120"/>
                    </a:endParaRPr>
                  </a:p>
                </p:txBody>
              </p:sp>
            </p:grpSp>
            <p:grpSp>
              <p:nvGrpSpPr>
                <p:cNvPr id="113" name="群組 112"/>
                <p:cNvGrpSpPr/>
                <p:nvPr/>
              </p:nvGrpSpPr>
              <p:grpSpPr>
                <a:xfrm>
                  <a:off x="6315424" y="3880909"/>
                  <a:ext cx="1882882" cy="725177"/>
                  <a:chOff x="6315424" y="3880909"/>
                  <a:chExt cx="1882882" cy="725177"/>
                </a:xfrm>
              </p:grpSpPr>
              <p:sp>
                <p:nvSpPr>
                  <p:cNvPr id="9" name="左-右雙向箭號 8"/>
                  <p:cNvSpPr/>
                  <p:nvPr/>
                </p:nvSpPr>
                <p:spPr>
                  <a:xfrm>
                    <a:off x="6315424" y="3880909"/>
                    <a:ext cx="1882882" cy="725177"/>
                  </a:xfrm>
                  <a:prstGeom prst="leftRightArrow">
                    <a:avLst/>
                  </a:prstGeom>
                  <a:noFill/>
                  <a:ln>
                    <a:solidFill>
                      <a:srgbClr val="B7D8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TextBox 41">
                    <a:extLst>
                      <a:ext uri="{FF2B5EF4-FFF2-40B4-BE49-F238E27FC236}">
                        <a16:creationId xmlns="" xmlns:a16="http://schemas.microsoft.com/office/drawing/2014/main" id="{BE4DBAE4-D912-4B99-9CC7-F7DD91544E4B}"/>
                      </a:ext>
                    </a:extLst>
                  </p:cNvPr>
                  <p:cNvSpPr txBox="1"/>
                  <p:nvPr/>
                </p:nvSpPr>
                <p:spPr>
                  <a:xfrm>
                    <a:off x="6541998" y="4039951"/>
                    <a:ext cx="1457991" cy="331886"/>
                  </a:xfrm>
                  <a:prstGeom prst="rect">
                    <a:avLst/>
                  </a:prstGeom>
                </p:spPr>
                <p:txBody>
                  <a:bodyPr wrap="square" lIns="0" tIns="0" rIns="0" bIns="0" rtlCol="0" anchor="t">
                    <a:spAutoFit/>
                  </a:bodyPr>
                  <a:lstStyle/>
                  <a:p>
                    <a:pPr algn="ctr">
                      <a:lnSpc>
                        <a:spcPts val="2855"/>
                      </a:lnSpc>
                      <a:spcBef>
                        <a:spcPct val="0"/>
                      </a:spcBef>
                    </a:pPr>
                    <a:r>
                      <a:rPr lang="zh-TW" altLang="en-US" sz="1600" dirty="0">
                        <a:solidFill>
                          <a:srgbClr val="285A95"/>
                        </a:solidFill>
                        <a:latin typeface="微軟正黑體" panose="020B0604030504040204" pitchFamily="34" charset="-120"/>
                        <a:ea typeface="微軟正黑體" panose="020B0604030504040204" pitchFamily="34" charset="-120"/>
                      </a:rPr>
                      <a:t>契約關係</a:t>
                    </a:r>
                    <a:endParaRPr lang="en-US" sz="1600" dirty="0">
                      <a:solidFill>
                        <a:srgbClr val="285A95"/>
                      </a:solidFill>
                      <a:latin typeface="微軟正黑體" panose="020B0604030504040204" pitchFamily="34" charset="-120"/>
                      <a:ea typeface="微軟正黑體" panose="020B0604030504040204" pitchFamily="34" charset="-120"/>
                    </a:endParaRPr>
                  </a:p>
                </p:txBody>
              </p:sp>
            </p:grpSp>
          </p:grpSp>
          <p:sp>
            <p:nvSpPr>
              <p:cNvPr id="108" name="矩形 107"/>
              <p:cNvSpPr/>
              <p:nvPr/>
            </p:nvSpPr>
            <p:spPr>
              <a:xfrm>
                <a:off x="9237815" y="2545647"/>
                <a:ext cx="5758133" cy="1015663"/>
              </a:xfrm>
              <a:prstGeom prst="rect">
                <a:avLst/>
              </a:prstGeom>
            </p:spPr>
            <p:txBody>
              <a:bodyPr wrap="square">
                <a:spAutoFit/>
              </a:bodyPr>
              <a:lstStyle/>
              <a:p>
                <a:pPr marL="223838" indent="-223838" algn="just">
                  <a:spcBef>
                    <a:spcPct val="0"/>
                  </a:spcBef>
                </a:pPr>
                <a:r>
                  <a:rPr lang="en-US" altLang="zh-TW" sz="2000" b="1" dirty="0">
                    <a:solidFill>
                      <a:srgbClr val="FF0000"/>
                    </a:solidFill>
                    <a:latin typeface="微軟正黑體" panose="020B0604030504040204" pitchFamily="34" charset="-120"/>
                    <a:ea typeface="微軟正黑體" panose="020B0604030504040204" pitchFamily="34" charset="-120"/>
                    <a:cs typeface="Aileron Ultra-Bold"/>
                  </a:rPr>
                  <a:t>*</a:t>
                </a:r>
                <a:r>
                  <a:rPr lang="zh-TW" altLang="en-US" sz="2000" b="1" dirty="0">
                    <a:solidFill>
                      <a:srgbClr val="FF0000"/>
                    </a:solidFill>
                    <a:latin typeface="微軟正黑體" panose="020B0604030504040204" pitchFamily="34" charset="-120"/>
                    <a:ea typeface="微軟正黑體" panose="020B0604030504040204" pitchFamily="34" charset="-120"/>
                    <a:cs typeface="Aileron Ultra-Bold"/>
                  </a:rPr>
                  <a:t>*</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指接受政府機關</a:t>
                </a: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構</a:t>
                </a: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僱用、定作、委任、派遣、承攬、特約或其他契約關係而提供勞務獲致報酬之相對人及其員工</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34383"/>
                    </a:solidFill>
                    <a:latin typeface="微軟正黑體" panose="020B0604030504040204" pitchFamily="34" charset="-120"/>
                    <a:ea typeface="微軟正黑體" panose="020B0604030504040204" pitchFamily="34" charset="-120"/>
                    <a:cs typeface="Aileron Heavy"/>
                  </a:rPr>
                  <a:t>§5Ⅰ①)</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nvGrpSpPr>
            <p:cNvPr id="5" name="群組 4"/>
            <p:cNvGrpSpPr/>
            <p:nvPr/>
          </p:nvGrpSpPr>
          <p:grpSpPr>
            <a:xfrm>
              <a:off x="1047529" y="1521087"/>
              <a:ext cx="13948418" cy="1911346"/>
              <a:chOff x="1047529" y="1521087"/>
              <a:chExt cx="13948418" cy="1911346"/>
            </a:xfrm>
          </p:grpSpPr>
          <p:grpSp>
            <p:nvGrpSpPr>
              <p:cNvPr id="34" name="群組 33"/>
              <p:cNvGrpSpPr/>
              <p:nvPr/>
            </p:nvGrpSpPr>
            <p:grpSpPr>
              <a:xfrm>
                <a:off x="1047529" y="1530972"/>
                <a:ext cx="1457991" cy="1901461"/>
                <a:chOff x="4097202" y="1530972"/>
                <a:chExt cx="1457991" cy="1901461"/>
              </a:xfrm>
            </p:grpSpPr>
            <p:pic>
              <p:nvPicPr>
                <p:cNvPr id="4" name="圖片 3"/>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02941" y="1530972"/>
                  <a:ext cx="1418400" cy="1418400"/>
                </a:xfrm>
                <a:prstGeom prst="rect">
                  <a:avLst/>
                </a:prstGeom>
              </p:spPr>
            </p:pic>
            <p:sp>
              <p:nvSpPr>
                <p:cNvPr id="72" name="TextBox 41">
                  <a:extLst>
                    <a:ext uri="{FF2B5EF4-FFF2-40B4-BE49-F238E27FC236}">
                      <a16:creationId xmlns="" xmlns:a16="http://schemas.microsoft.com/office/drawing/2014/main" id="{BE4DBAE4-D912-4B99-9CC7-F7DD91544E4B}"/>
                    </a:ext>
                  </a:extLst>
                </p:cNvPr>
                <p:cNvSpPr txBox="1"/>
                <p:nvPr/>
              </p:nvSpPr>
              <p:spPr>
                <a:xfrm>
                  <a:off x="4097202" y="3082850"/>
                  <a:ext cx="1457991" cy="349583"/>
                </a:xfrm>
                <a:prstGeom prst="rect">
                  <a:avLst/>
                </a:prstGeom>
              </p:spPr>
              <p:txBody>
                <a:bodyPr wrap="square" lIns="0" tIns="0" rIns="0" bIns="0" rtlCol="0" anchor="t">
                  <a:spAutoFit/>
                </a:bodyPr>
                <a:lstStyle/>
                <a:p>
                  <a:pPr algn="ctr">
                    <a:lnSpc>
                      <a:spcPts val="2855"/>
                    </a:lnSpc>
                    <a:spcBef>
                      <a:spcPct val="0"/>
                    </a:spcBef>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公務員</a:t>
                  </a:r>
                  <a:r>
                    <a:rPr lang="en-US" altLang="zh-TW" sz="2400" b="1" dirty="0">
                      <a:solidFill>
                        <a:srgbClr val="FF0000"/>
                      </a:solidFill>
                      <a:latin typeface="微軟正黑體" panose="020B0604030504040204" pitchFamily="34" charset="-120"/>
                      <a:ea typeface="微軟正黑體" panose="020B0604030504040204" pitchFamily="34" charset="-120"/>
                      <a:cs typeface="Aileron Ultra-Bold"/>
                    </a:rPr>
                    <a:t>*</a:t>
                  </a:r>
                </a:p>
              </p:txBody>
            </p:sp>
          </p:grpSp>
          <p:sp>
            <p:nvSpPr>
              <p:cNvPr id="132" name="矩形 131"/>
              <p:cNvSpPr/>
              <p:nvPr/>
            </p:nvSpPr>
            <p:spPr>
              <a:xfrm>
                <a:off x="9237814" y="1521087"/>
                <a:ext cx="5758133" cy="769441"/>
              </a:xfrm>
              <a:prstGeom prst="rect">
                <a:avLst/>
              </a:prstGeom>
            </p:spPr>
            <p:txBody>
              <a:bodyPr wrap="square">
                <a:spAutoFit/>
              </a:bodyPr>
              <a:lstStyle/>
              <a:p>
                <a:pPr marL="112713" indent="-112713" algn="just">
                  <a:spcBef>
                    <a:spcPct val="0"/>
                  </a:spcBef>
                </a:pPr>
                <a:r>
                  <a:rPr lang="en-US" altLang="zh-TW" sz="2000" b="1" dirty="0">
                    <a:solidFill>
                      <a:srgbClr val="FF0000"/>
                    </a:solidFill>
                    <a:latin typeface="微軟正黑體" panose="020B0604030504040204" pitchFamily="34" charset="-120"/>
                    <a:ea typeface="微軟正黑體" panose="020B0604030504040204" pitchFamily="34" charset="-120"/>
                    <a:cs typeface="Aileron Ultra-Bold"/>
                  </a:rPr>
                  <a:t>*</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指政務官及各級民意代表以外，依法令從事於公務之人員</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034383"/>
                    </a:solidFill>
                    <a:latin typeface="微軟正黑體" panose="020B0604030504040204" pitchFamily="34" charset="-120"/>
                    <a:ea typeface="微軟正黑體" panose="020B0604030504040204" pitchFamily="34" charset="-120"/>
                    <a:cs typeface="Aileron Heavy"/>
                  </a:rPr>
                  <a:t>§5Ⅱ)</a:t>
                </a: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a:t>
                </a:r>
                <a:endPar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grpSp>
      </p:grpSp>
      <p:grpSp>
        <p:nvGrpSpPr>
          <p:cNvPr id="14" name="群組 13"/>
          <p:cNvGrpSpPr/>
          <p:nvPr/>
        </p:nvGrpSpPr>
        <p:grpSpPr>
          <a:xfrm>
            <a:off x="2819400" y="5782401"/>
            <a:ext cx="14583626" cy="4255004"/>
            <a:chOff x="412328" y="5782401"/>
            <a:chExt cx="14583626" cy="4255004"/>
          </a:xfrm>
        </p:grpSpPr>
        <p:sp>
          <p:nvSpPr>
            <p:cNvPr id="90" name="矩形 89"/>
            <p:cNvSpPr/>
            <p:nvPr/>
          </p:nvSpPr>
          <p:spPr>
            <a:xfrm>
              <a:off x="412328" y="5782401"/>
              <a:ext cx="8287536" cy="4255004"/>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24" name="群組 123"/>
            <p:cNvGrpSpPr/>
            <p:nvPr/>
          </p:nvGrpSpPr>
          <p:grpSpPr>
            <a:xfrm>
              <a:off x="688248" y="5979916"/>
              <a:ext cx="2440176" cy="2485316"/>
              <a:chOff x="3737921" y="7326852"/>
              <a:chExt cx="2440176" cy="2485316"/>
            </a:xfrm>
          </p:grpSpPr>
          <p:grpSp>
            <p:nvGrpSpPr>
              <p:cNvPr id="121" name="群組 120"/>
              <p:cNvGrpSpPr/>
              <p:nvPr/>
            </p:nvGrpSpPr>
            <p:grpSpPr>
              <a:xfrm>
                <a:off x="3737921" y="7403825"/>
                <a:ext cx="1057352" cy="1019642"/>
                <a:chOff x="3698510" y="7080479"/>
                <a:chExt cx="1057352" cy="1019642"/>
              </a:xfrm>
            </p:grpSpPr>
            <p:sp>
              <p:nvSpPr>
                <p:cNvPr id="42" name="Google Shape;9885;p86">
                  <a:extLst>
                    <a:ext uri="{FF2B5EF4-FFF2-40B4-BE49-F238E27FC236}">
                      <a16:creationId xmlns="" xmlns:a16="http://schemas.microsoft.com/office/drawing/2014/main" id="{55AC7351-B15A-46D6-87DB-D3624F33DED6}"/>
                    </a:ext>
                  </a:extLst>
                </p:cNvPr>
                <p:cNvSpPr/>
                <p:nvPr/>
              </p:nvSpPr>
              <p:spPr>
                <a:xfrm>
                  <a:off x="3967103" y="7340376"/>
                  <a:ext cx="68621" cy="6560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886;p86">
                  <a:extLst>
                    <a:ext uri="{FF2B5EF4-FFF2-40B4-BE49-F238E27FC236}">
                      <a16:creationId xmlns="" xmlns:a16="http://schemas.microsoft.com/office/drawing/2014/main" id="{73C5B0C5-2734-49C1-8B6C-A0715F6FD0DF}"/>
                    </a:ext>
                  </a:extLst>
                </p:cNvPr>
                <p:cNvSpPr/>
                <p:nvPr/>
              </p:nvSpPr>
              <p:spPr>
                <a:xfrm>
                  <a:off x="4172712" y="7340376"/>
                  <a:ext cx="71299" cy="6560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887;p86">
                  <a:extLst>
                    <a:ext uri="{FF2B5EF4-FFF2-40B4-BE49-F238E27FC236}">
                      <a16:creationId xmlns="" xmlns:a16="http://schemas.microsoft.com/office/drawing/2014/main" id="{824B1622-31E5-4207-94C7-C395A88182EC}"/>
                    </a:ext>
                  </a:extLst>
                </p:cNvPr>
                <p:cNvSpPr/>
                <p:nvPr/>
              </p:nvSpPr>
              <p:spPr>
                <a:xfrm>
                  <a:off x="4381036" y="7340376"/>
                  <a:ext cx="71299" cy="6560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888;p86">
                  <a:extLst>
                    <a:ext uri="{FF2B5EF4-FFF2-40B4-BE49-F238E27FC236}">
                      <a16:creationId xmlns="" xmlns:a16="http://schemas.microsoft.com/office/drawing/2014/main" id="{38C296E4-CB3E-4DE1-BC4D-B94C946E8DFE}"/>
                    </a:ext>
                  </a:extLst>
                </p:cNvPr>
                <p:cNvSpPr/>
                <p:nvPr/>
              </p:nvSpPr>
              <p:spPr>
                <a:xfrm>
                  <a:off x="3967150" y="7471350"/>
                  <a:ext cx="68621" cy="68003"/>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889;p86">
                  <a:extLst>
                    <a:ext uri="{FF2B5EF4-FFF2-40B4-BE49-F238E27FC236}">
                      <a16:creationId xmlns="" xmlns:a16="http://schemas.microsoft.com/office/drawing/2014/main" id="{59C2D6DB-2811-4478-BB3E-769D6FB2F3A0}"/>
                    </a:ext>
                  </a:extLst>
                </p:cNvPr>
                <p:cNvSpPr/>
                <p:nvPr/>
              </p:nvSpPr>
              <p:spPr>
                <a:xfrm>
                  <a:off x="4172759" y="7471350"/>
                  <a:ext cx="71299" cy="68003"/>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890;p86">
                  <a:extLst>
                    <a:ext uri="{FF2B5EF4-FFF2-40B4-BE49-F238E27FC236}">
                      <a16:creationId xmlns="" xmlns:a16="http://schemas.microsoft.com/office/drawing/2014/main" id="{1DE88A68-CE1B-4562-A6D2-0CC1B94DB5D4}"/>
                    </a:ext>
                  </a:extLst>
                </p:cNvPr>
                <p:cNvSpPr/>
                <p:nvPr/>
              </p:nvSpPr>
              <p:spPr>
                <a:xfrm>
                  <a:off x="4381050" y="7471350"/>
                  <a:ext cx="71299" cy="68003"/>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891;p86">
                  <a:extLst>
                    <a:ext uri="{FF2B5EF4-FFF2-40B4-BE49-F238E27FC236}">
                      <a16:creationId xmlns="" xmlns:a16="http://schemas.microsoft.com/office/drawing/2014/main" id="{455F3C09-7D0A-4ECA-A599-A3211271FC4C}"/>
                    </a:ext>
                  </a:extLst>
                </p:cNvPr>
                <p:cNvSpPr/>
                <p:nvPr/>
              </p:nvSpPr>
              <p:spPr>
                <a:xfrm>
                  <a:off x="3967150" y="7604719"/>
                  <a:ext cx="68621" cy="6560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892;p86">
                  <a:extLst>
                    <a:ext uri="{FF2B5EF4-FFF2-40B4-BE49-F238E27FC236}">
                      <a16:creationId xmlns="" xmlns:a16="http://schemas.microsoft.com/office/drawing/2014/main" id="{E741A52C-122B-4CAF-B21B-3F06ACF78EEC}"/>
                    </a:ext>
                  </a:extLst>
                </p:cNvPr>
                <p:cNvSpPr/>
                <p:nvPr/>
              </p:nvSpPr>
              <p:spPr>
                <a:xfrm>
                  <a:off x="4172759" y="7604719"/>
                  <a:ext cx="71299" cy="6560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893;p86">
                  <a:extLst>
                    <a:ext uri="{FF2B5EF4-FFF2-40B4-BE49-F238E27FC236}">
                      <a16:creationId xmlns="" xmlns:a16="http://schemas.microsoft.com/office/drawing/2014/main" id="{D21BF552-967C-4B66-8C3B-5167D7400CC0}"/>
                    </a:ext>
                  </a:extLst>
                </p:cNvPr>
                <p:cNvSpPr/>
                <p:nvPr/>
              </p:nvSpPr>
              <p:spPr>
                <a:xfrm>
                  <a:off x="4381050" y="7604719"/>
                  <a:ext cx="71299" cy="6560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894;p86">
                  <a:extLst>
                    <a:ext uri="{FF2B5EF4-FFF2-40B4-BE49-F238E27FC236}">
                      <a16:creationId xmlns="" xmlns:a16="http://schemas.microsoft.com/office/drawing/2014/main" id="{5E7EF998-72A0-411D-83CC-9CD086121108}"/>
                    </a:ext>
                  </a:extLst>
                </p:cNvPr>
                <p:cNvSpPr/>
                <p:nvPr/>
              </p:nvSpPr>
              <p:spPr>
                <a:xfrm>
                  <a:off x="3698510" y="7080479"/>
                  <a:ext cx="1057352" cy="1019642"/>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solidFill>
                  <a:srgbClr val="285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TextBox 41">
                <a:extLst>
                  <a:ext uri="{FF2B5EF4-FFF2-40B4-BE49-F238E27FC236}">
                    <a16:creationId xmlns="" xmlns:a16="http://schemas.microsoft.com/office/drawing/2014/main" id="{BE4DBAE4-D912-4B99-9CC7-F7DD91544E4B}"/>
                  </a:ext>
                </a:extLst>
              </p:cNvPr>
              <p:cNvSpPr txBox="1"/>
              <p:nvPr/>
            </p:nvSpPr>
            <p:spPr>
              <a:xfrm>
                <a:off x="3911724" y="8696478"/>
                <a:ext cx="2266373" cy="1115690"/>
              </a:xfrm>
              <a:prstGeom prst="rect">
                <a:avLst/>
              </a:prstGeom>
            </p:spPr>
            <p:txBody>
              <a:bodyPr wrap="square" lIns="0" tIns="0" rIns="0" bIns="0" rtlCol="0" anchor="t">
                <a:spAutoFit/>
              </a:bodyPr>
              <a:lstStyle/>
              <a:p>
                <a:pPr>
                  <a:lnSpc>
                    <a:spcPts val="2855"/>
                  </a:lnSpc>
                  <a:spcBef>
                    <a:spcPct val="0"/>
                  </a:spcBef>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國營事業／受政府控制之事業、團體或機構</a:t>
                </a:r>
                <a:endParaRPr 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pic>
            <p:nvPicPr>
              <p:cNvPr id="12" name="圖片 11"/>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28557" y="7326852"/>
                <a:ext cx="1173590" cy="1173589"/>
              </a:xfrm>
              <a:prstGeom prst="rect">
                <a:avLst/>
              </a:prstGeom>
            </p:spPr>
          </p:pic>
        </p:grpSp>
        <p:grpSp>
          <p:nvGrpSpPr>
            <p:cNvPr id="82" name="群組 81"/>
            <p:cNvGrpSpPr/>
            <p:nvPr/>
          </p:nvGrpSpPr>
          <p:grpSpPr>
            <a:xfrm>
              <a:off x="5651132" y="6407226"/>
              <a:ext cx="2578469" cy="1884632"/>
              <a:chOff x="8152664" y="4494688"/>
              <a:chExt cx="2578466" cy="1884632"/>
            </a:xfrm>
          </p:grpSpPr>
          <p:pic>
            <p:nvPicPr>
              <p:cNvPr id="83" name="圖片 8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25000" y="4494688"/>
                <a:ext cx="1058400" cy="1058400"/>
              </a:xfrm>
              <a:prstGeom prst="rect">
                <a:avLst/>
              </a:prstGeom>
            </p:spPr>
          </p:pic>
          <p:pic>
            <p:nvPicPr>
              <p:cNvPr id="84" name="圖片 8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76098" y="4494688"/>
                <a:ext cx="1058400" cy="1058400"/>
              </a:xfrm>
              <a:prstGeom prst="rect">
                <a:avLst/>
              </a:prstGeom>
            </p:spPr>
          </p:pic>
          <p:sp>
            <p:nvSpPr>
              <p:cNvPr id="85" name="TextBox 41">
                <a:extLst>
                  <a:ext uri="{FF2B5EF4-FFF2-40B4-BE49-F238E27FC236}">
                    <a16:creationId xmlns="" xmlns:a16="http://schemas.microsoft.com/office/drawing/2014/main" id="{BE4DBAE4-D912-4B99-9CC7-F7DD91544E4B}"/>
                  </a:ext>
                </a:extLst>
              </p:cNvPr>
              <p:cNvSpPr txBox="1"/>
              <p:nvPr/>
            </p:nvSpPr>
            <p:spPr>
              <a:xfrm>
                <a:off x="8152664" y="5635527"/>
                <a:ext cx="2578466" cy="743793"/>
              </a:xfrm>
              <a:prstGeom prst="rect">
                <a:avLst/>
              </a:prstGeom>
            </p:spPr>
            <p:txBody>
              <a:bodyPr wrap="square" lIns="0" tIns="0" rIns="0" bIns="0" rtlCol="0" anchor="t">
                <a:spAutoFit/>
              </a:bodyPr>
              <a:lstStyle/>
              <a:p>
                <a:pPr>
                  <a:lnSpc>
                    <a:spcPts val="2855"/>
                  </a:lnSpc>
                  <a:spcBef>
                    <a:spcPct val="0"/>
                  </a:spcBef>
                </a:pPr>
                <a:r>
                  <a:rPr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提供勞務獲致報酬之相對人及其員工</a:t>
                </a:r>
                <a:endParaRPr lang="en-US" sz="2400" spc="-50" dirty="0">
                  <a:solidFill>
                    <a:srgbClr val="034383"/>
                  </a:solidFill>
                  <a:latin typeface="微軟正黑體" panose="020B0604030504040204" pitchFamily="34" charset="-120"/>
                  <a:ea typeface="微軟正黑體" panose="020B0604030504040204" pitchFamily="34" charset="-120"/>
                  <a:cs typeface="Aileron Ultra-Bold"/>
                </a:endParaRPr>
              </a:p>
            </p:txBody>
          </p:sp>
        </p:grpSp>
        <p:grpSp>
          <p:nvGrpSpPr>
            <p:cNvPr id="86" name="群組 85"/>
            <p:cNvGrpSpPr/>
            <p:nvPr/>
          </p:nvGrpSpPr>
          <p:grpSpPr>
            <a:xfrm>
              <a:off x="3464185" y="6620856"/>
              <a:ext cx="1882884" cy="725177"/>
              <a:chOff x="6632448" y="4217381"/>
              <a:chExt cx="1882882" cy="725177"/>
            </a:xfrm>
          </p:grpSpPr>
          <p:sp>
            <p:nvSpPr>
              <p:cNvPr id="87" name="左-右雙向箭號 86"/>
              <p:cNvSpPr/>
              <p:nvPr/>
            </p:nvSpPr>
            <p:spPr>
              <a:xfrm>
                <a:off x="6632448" y="4217381"/>
                <a:ext cx="1882882" cy="725177"/>
              </a:xfrm>
              <a:prstGeom prst="leftRightArrow">
                <a:avLst/>
              </a:prstGeom>
              <a:noFill/>
              <a:ln>
                <a:solidFill>
                  <a:srgbClr val="B7D8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TextBox 41">
                <a:extLst>
                  <a:ext uri="{FF2B5EF4-FFF2-40B4-BE49-F238E27FC236}">
                    <a16:creationId xmlns="" xmlns:a16="http://schemas.microsoft.com/office/drawing/2014/main" id="{BE4DBAE4-D912-4B99-9CC7-F7DD91544E4B}"/>
                  </a:ext>
                </a:extLst>
              </p:cNvPr>
              <p:cNvSpPr txBox="1"/>
              <p:nvPr/>
            </p:nvSpPr>
            <p:spPr>
              <a:xfrm>
                <a:off x="6844893" y="4376423"/>
                <a:ext cx="1457991" cy="331886"/>
              </a:xfrm>
              <a:prstGeom prst="rect">
                <a:avLst/>
              </a:prstGeom>
            </p:spPr>
            <p:txBody>
              <a:bodyPr wrap="square" lIns="0" tIns="0" rIns="0" bIns="0" rtlCol="0" anchor="t">
                <a:spAutoFit/>
              </a:bodyPr>
              <a:lstStyle/>
              <a:p>
                <a:pPr algn="ctr">
                  <a:lnSpc>
                    <a:spcPts val="2855"/>
                  </a:lnSpc>
                  <a:spcBef>
                    <a:spcPct val="0"/>
                  </a:spcBef>
                </a:pPr>
                <a:r>
                  <a:rPr lang="zh-TW" altLang="en-US" sz="1600" dirty="0">
                    <a:solidFill>
                      <a:srgbClr val="285A95"/>
                    </a:solidFill>
                    <a:latin typeface="微軟正黑體" panose="020B0604030504040204" pitchFamily="34" charset="-120"/>
                    <a:ea typeface="微軟正黑體" panose="020B0604030504040204" pitchFamily="34" charset="-120"/>
                  </a:rPr>
                  <a:t>契約關係</a:t>
                </a:r>
                <a:endParaRPr lang="en-US" sz="1600" dirty="0">
                  <a:solidFill>
                    <a:srgbClr val="285A95"/>
                  </a:solidFill>
                  <a:latin typeface="微軟正黑體" panose="020B0604030504040204" pitchFamily="34" charset="-120"/>
                  <a:ea typeface="微軟正黑體" panose="020B0604030504040204" pitchFamily="34" charset="-120"/>
                </a:endParaRPr>
              </a:p>
            </p:txBody>
          </p:sp>
        </p:grpSp>
        <p:sp>
          <p:nvSpPr>
            <p:cNvPr id="110" name="矩形 109"/>
            <p:cNvSpPr/>
            <p:nvPr/>
          </p:nvSpPr>
          <p:spPr>
            <a:xfrm>
              <a:off x="9237815" y="8636361"/>
              <a:ext cx="5758139" cy="1323439"/>
            </a:xfrm>
            <a:prstGeom prst="rect">
              <a:avLst/>
            </a:prstGeom>
          </p:spPr>
          <p:txBody>
            <a:bodyPr wrap="square">
              <a:spAutoFit/>
            </a:bodyPr>
            <a:lstStyle/>
            <a:p>
              <a:pPr marL="368300" indent="-368300" algn="just">
                <a:spcBef>
                  <a:spcPct val="0"/>
                </a:spcBef>
              </a:pPr>
              <a:r>
                <a:rPr lang="zh-TW" altLang="en-US" sz="2000" b="1" dirty="0">
                  <a:solidFill>
                    <a:srgbClr val="FF0000"/>
                  </a:solidFill>
                  <a:latin typeface="微軟正黑體" panose="020B0604030504040204" pitchFamily="34" charset="-120"/>
                  <a:ea typeface="微軟正黑體" panose="020B0604030504040204" pitchFamily="34" charset="-120"/>
                  <a:cs typeface="Aileron Ultra-Bold"/>
                </a:rPr>
                <a:t>*</a:t>
              </a:r>
              <a:r>
                <a:rPr lang="en-US" altLang="zh-TW" sz="2000" b="1" dirty="0">
                  <a:solidFill>
                    <a:srgbClr val="FF0000"/>
                  </a:solidFill>
                  <a:latin typeface="微軟正黑體" panose="020B0604030504040204" pitchFamily="34" charset="-120"/>
                  <a:ea typeface="微軟正黑體" panose="020B0604030504040204" pitchFamily="34" charset="-120"/>
                  <a:cs typeface="Aileron Ultra-Bold"/>
                </a:rPr>
                <a:t>**</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指接受國營事業、受政府控制之事業、團體或機構之</a:t>
              </a:r>
              <a:r>
                <a:rPr lang="zh-TW" altLang="en-US" sz="2000" b="1" dirty="0">
                  <a:solidFill>
                    <a:srgbClr val="5188CC"/>
                  </a:solidFill>
                  <a:latin typeface="微軟正黑體" panose="020B0604030504040204" pitchFamily="34" charset="-120"/>
                  <a:ea typeface="微軟正黑體" panose="020B0604030504040204" pitchFamily="34" charset="-120"/>
                  <a:cs typeface="Aileron Ultra-Bold"/>
                </a:rPr>
                <a:t>派任</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、僱用、定作、委任、派遣、承攬、特約或其他契約關係而提供勞務獲致報酬之相對人及其員工</a:t>
              </a:r>
              <a:r>
                <a:rPr lang="en-US" altLang="zh-TW" sz="2000" b="1" dirty="0">
                  <a:solidFill>
                    <a:srgbClr val="034383"/>
                  </a:solidFill>
                  <a:latin typeface="微軟正黑體" panose="020B0604030504040204" pitchFamily="34" charset="-120"/>
                  <a:ea typeface="微軟正黑體" panose="020B0604030504040204" pitchFamily="34" charset="-120"/>
                  <a:cs typeface="Aileron Ultra-Bold"/>
                </a:rPr>
                <a:t>(§5Ⅰ②)</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rPr>
                <a:t> 。</a:t>
              </a:r>
              <a:endPar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cs typeface="Aileron Ultra-Bold"/>
              </a:endParaRPr>
            </a:p>
          </p:txBody>
        </p:sp>
        <p:sp>
          <p:nvSpPr>
            <p:cNvPr id="2" name="矩形 1"/>
            <p:cNvSpPr/>
            <p:nvPr/>
          </p:nvSpPr>
          <p:spPr>
            <a:xfrm>
              <a:off x="8009040" y="7828396"/>
              <a:ext cx="593432" cy="441916"/>
            </a:xfrm>
            <a:prstGeom prst="rect">
              <a:avLst/>
            </a:prstGeom>
          </p:spPr>
          <p:txBody>
            <a:bodyPr wrap="none">
              <a:spAutoFit/>
            </a:bodyPr>
            <a:lstStyle/>
            <a:p>
              <a:pPr>
                <a:lnSpc>
                  <a:spcPts val="2855"/>
                </a:lnSpc>
                <a:spcBef>
                  <a:spcPct val="0"/>
                </a:spcBef>
              </a:pPr>
              <a:r>
                <a:rPr lang="en-US" altLang="zh-TW" sz="2400" b="1" spc="-50" dirty="0">
                  <a:solidFill>
                    <a:srgbClr val="FF0000"/>
                  </a:solidFill>
                  <a:latin typeface="微軟正黑體" panose="020B0604030504040204" pitchFamily="34" charset="-120"/>
                  <a:ea typeface="微軟正黑體" panose="020B0604030504040204" pitchFamily="34" charset="-120"/>
                  <a:cs typeface="Aileron Ultra-Bold"/>
                </a:rPr>
                <a:t>***</a:t>
              </a:r>
            </a:p>
          </p:txBody>
        </p:sp>
      </p:grpSp>
      <p:grpSp>
        <p:nvGrpSpPr>
          <p:cNvPr id="16" name="群組 15"/>
          <p:cNvGrpSpPr/>
          <p:nvPr/>
        </p:nvGrpSpPr>
        <p:grpSpPr>
          <a:xfrm>
            <a:off x="3148175" y="8557780"/>
            <a:ext cx="7472661" cy="1365747"/>
            <a:chOff x="741103" y="8557780"/>
            <a:chExt cx="7472661" cy="1365747"/>
          </a:xfrm>
        </p:grpSpPr>
        <p:grpSp>
          <p:nvGrpSpPr>
            <p:cNvPr id="133" name="群組 132"/>
            <p:cNvGrpSpPr/>
            <p:nvPr/>
          </p:nvGrpSpPr>
          <p:grpSpPr>
            <a:xfrm>
              <a:off x="858808" y="8861952"/>
              <a:ext cx="2377523" cy="779126"/>
              <a:chOff x="10896600" y="1943100"/>
              <a:chExt cx="2377523" cy="779126"/>
            </a:xfrm>
          </p:grpSpPr>
          <p:sp>
            <p:nvSpPr>
              <p:cNvPr id="134" name="Freeform 9"/>
              <p:cNvSpPr/>
              <p:nvPr/>
            </p:nvSpPr>
            <p:spPr>
              <a:xfrm>
                <a:off x="10896600" y="1943100"/>
                <a:ext cx="2377523" cy="779126"/>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41B8D5"/>
              </a:solidFill>
            </p:spPr>
          </p:sp>
          <p:sp>
            <p:nvSpPr>
              <p:cNvPr id="135" name="文字方塊 134"/>
              <p:cNvSpPr txBox="1"/>
              <p:nvPr/>
            </p:nvSpPr>
            <p:spPr>
              <a:xfrm>
                <a:off x="11084870" y="2089211"/>
                <a:ext cx="2031325" cy="461665"/>
              </a:xfrm>
              <a:prstGeom prst="rect">
                <a:avLst/>
              </a:prstGeom>
              <a:noFill/>
            </p:spPr>
            <p:txBody>
              <a:bodyPr wrap="non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揭弊範圍限縮</a:t>
                </a:r>
              </a:p>
            </p:txBody>
          </p:sp>
        </p:grpSp>
        <p:sp>
          <p:nvSpPr>
            <p:cNvPr id="136" name="矩形 135"/>
            <p:cNvSpPr/>
            <p:nvPr/>
          </p:nvSpPr>
          <p:spPr>
            <a:xfrm>
              <a:off x="741103" y="8557780"/>
              <a:ext cx="7456614" cy="1365747"/>
            </a:xfrm>
            <a:prstGeom prst="rect">
              <a:avLst/>
            </a:prstGeom>
            <a:noFill/>
            <a:ln>
              <a:solidFill>
                <a:srgbClr val="41B8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等腰三角形 136">
              <a:extLst>
                <a:ext uri="{FF2B5EF4-FFF2-40B4-BE49-F238E27FC236}">
                  <a16:creationId xmlns="" xmlns:a16="http://schemas.microsoft.com/office/drawing/2014/main" id="{05F328E0-1D89-481C-BE95-EDFD4DF90AC8}"/>
                </a:ext>
              </a:extLst>
            </p:cNvPr>
            <p:cNvSpPr>
              <a:spLocks noChangeAspect="1"/>
            </p:cNvSpPr>
            <p:nvPr/>
          </p:nvSpPr>
          <p:spPr>
            <a:xfrm>
              <a:off x="3400209" y="8759787"/>
              <a:ext cx="288000" cy="248276"/>
            </a:xfrm>
            <a:prstGeom prst="triangle">
              <a:avLst/>
            </a:prstGeom>
            <a:solidFill>
              <a:srgbClr val="5EBEE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38" name="等腰三角形 137">
              <a:extLst>
                <a:ext uri="{FF2B5EF4-FFF2-40B4-BE49-F238E27FC236}">
                  <a16:creationId xmlns="" xmlns:a16="http://schemas.microsoft.com/office/drawing/2014/main" id="{05F328E0-1D89-481C-BE95-EDFD4DF90AC8}"/>
                </a:ext>
              </a:extLst>
            </p:cNvPr>
            <p:cNvSpPr>
              <a:spLocks noChangeAspect="1"/>
            </p:cNvSpPr>
            <p:nvPr/>
          </p:nvSpPr>
          <p:spPr>
            <a:xfrm>
              <a:off x="3414926" y="9469728"/>
              <a:ext cx="288000" cy="248276"/>
            </a:xfrm>
            <a:prstGeom prst="triangle">
              <a:avLst/>
            </a:prstGeom>
            <a:solidFill>
              <a:srgbClr val="5EBEE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Arial Unicode MS"/>
                <a:ea typeface="黑体"/>
                <a:cs typeface="+mn-cs"/>
              </a:endParaRPr>
            </a:p>
          </p:txBody>
        </p:sp>
        <p:sp>
          <p:nvSpPr>
            <p:cNvPr id="13" name="矩形 12"/>
            <p:cNvSpPr/>
            <p:nvPr/>
          </p:nvSpPr>
          <p:spPr>
            <a:xfrm>
              <a:off x="3848956" y="8696797"/>
              <a:ext cx="4348761" cy="707886"/>
            </a:xfrm>
            <a:prstGeom prst="rect">
              <a:avLst/>
            </a:prstGeom>
          </p:spPr>
          <p:txBody>
            <a:bodyPr wrap="square">
              <a:spAutoFit/>
            </a:bodyPr>
            <a:lstStyle/>
            <a:p>
              <a:pPr marL="776288" indent="-776288"/>
              <a:r>
                <a:rPr lang="zh-TW" altLang="en-US" sz="2000" dirty="0">
                  <a:latin typeface="微軟正黑體" panose="020B0604030504040204" pitchFamily="34" charset="-120"/>
                  <a:ea typeface="微軟正黑體" panose="020B0604030504040204" pitchFamily="34" charset="-120"/>
                </a:rPr>
                <a:t>對象：任職／提供勞務對象之事業、團體或機構或其員工</a:t>
              </a:r>
            </a:p>
          </p:txBody>
        </p:sp>
        <p:sp>
          <p:nvSpPr>
            <p:cNvPr id="139" name="矩形 138"/>
            <p:cNvSpPr/>
            <p:nvPr/>
          </p:nvSpPr>
          <p:spPr>
            <a:xfrm>
              <a:off x="3865003" y="9404683"/>
              <a:ext cx="4348761" cy="400110"/>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弊案：本法第</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條第</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項第</a:t>
              </a:r>
              <a:r>
                <a:rPr lang="en-US" altLang="zh-TW" sz="2000" dirty="0">
                  <a:latin typeface="微軟正黑體" panose="020B0604030504040204" pitchFamily="34" charset="-120"/>
                  <a:ea typeface="微軟正黑體" panose="020B0604030504040204" pitchFamily="34" charset="-120"/>
                </a:rPr>
                <a:t>5</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7</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8</a:t>
              </a:r>
              <a:r>
                <a:rPr lang="zh-TW" altLang="en-US" sz="2000" dirty="0">
                  <a:latin typeface="微軟正黑體" panose="020B0604030504040204" pitchFamily="34" charset="-120"/>
                  <a:ea typeface="微軟正黑體" panose="020B0604030504040204" pitchFamily="34" charset="-120"/>
                </a:rPr>
                <a:t>款</a:t>
              </a:r>
            </a:p>
          </p:txBody>
        </p:sp>
      </p:grpSp>
      <p:grpSp>
        <p:nvGrpSpPr>
          <p:cNvPr id="18" name="群組 17"/>
          <p:cNvGrpSpPr/>
          <p:nvPr/>
        </p:nvGrpSpPr>
        <p:grpSpPr>
          <a:xfrm>
            <a:off x="227656" y="5131317"/>
            <a:ext cx="17944029" cy="2269909"/>
            <a:chOff x="227656" y="5131317"/>
            <a:chExt cx="17944029" cy="2269909"/>
          </a:xfrm>
        </p:grpSpPr>
        <p:grpSp>
          <p:nvGrpSpPr>
            <p:cNvPr id="98" name="群組 97">
              <a:extLst>
                <a:ext uri="{FF2B5EF4-FFF2-40B4-BE49-F238E27FC236}">
                  <a16:creationId xmlns="" xmlns:a16="http://schemas.microsoft.com/office/drawing/2014/main" id="{2454B105-7180-4CBA-AA22-EC2C209A5C25}"/>
                </a:ext>
              </a:extLst>
            </p:cNvPr>
            <p:cNvGrpSpPr/>
            <p:nvPr/>
          </p:nvGrpSpPr>
          <p:grpSpPr>
            <a:xfrm>
              <a:off x="11170523" y="5508184"/>
              <a:ext cx="955354" cy="955354"/>
              <a:chOff x="1470160" y="1637947"/>
              <a:chExt cx="788104" cy="788104"/>
            </a:xfrm>
            <a:solidFill>
              <a:srgbClr val="929EE3">
                <a:lumMod val="75000"/>
              </a:srgbClr>
            </a:solidFill>
          </p:grpSpPr>
          <p:sp>
            <p:nvSpPr>
              <p:cNvPr id="99" name="加號 98">
                <a:extLst>
                  <a:ext uri="{FF2B5EF4-FFF2-40B4-BE49-F238E27FC236}">
                    <a16:creationId xmlns="" xmlns:a16="http://schemas.microsoft.com/office/drawing/2014/main" id="{33E89EA8-8FFE-484D-93C9-AC76153E93D4}"/>
                  </a:ext>
                </a:extLst>
              </p:cNvPr>
              <p:cNvSpPr/>
              <p:nvPr/>
            </p:nvSpPr>
            <p:spPr>
              <a:xfrm>
                <a:off x="1470160" y="1637947"/>
                <a:ext cx="788104" cy="788104"/>
              </a:xfrm>
              <a:prstGeom prst="mathPlus">
                <a:avLst/>
              </a:prstGeom>
              <a:solidFill>
                <a:srgbClr val="B7D8F2"/>
              </a:solidFill>
              <a:ln>
                <a:noFill/>
              </a:ln>
              <a:effectLst/>
            </p:spPr>
          </p:sp>
          <p:sp>
            <p:nvSpPr>
              <p:cNvPr id="100" name="加號 4">
                <a:extLst>
                  <a:ext uri="{FF2B5EF4-FFF2-40B4-BE49-F238E27FC236}">
                    <a16:creationId xmlns="" xmlns:a16="http://schemas.microsoft.com/office/drawing/2014/main" id="{22E9D1E3-4F64-421C-9221-DFC59DF5CD60}"/>
                  </a:ext>
                </a:extLst>
              </p:cNvPr>
              <p:cNvSpPr txBox="1"/>
              <p:nvPr/>
            </p:nvSpPr>
            <p:spPr>
              <a:xfrm>
                <a:off x="1574623" y="1939318"/>
                <a:ext cx="579178" cy="185362"/>
              </a:xfrm>
              <a:prstGeom prst="rect">
                <a:avLst/>
              </a:prstGeom>
              <a:solidFill>
                <a:srgbClr val="B7D8F2"/>
              </a:solidFill>
              <a:ln>
                <a:noFill/>
              </a:ln>
              <a:effectLst/>
            </p:spPr>
            <p:txBody>
              <a:bodyPr lIns="0" tIns="0" rIns="0" bIns="0" spcCol="1270" anchor="ctr"/>
              <a:lstStyle/>
              <a:p>
                <a:pPr marL="0" marR="0" lvl="0" indent="0" algn="ctr" defTabSz="577850" eaLnBrk="1" fontAlgn="auto" latinLnBrk="0" hangingPunct="1">
                  <a:lnSpc>
                    <a:spcPct val="90000"/>
                  </a:lnSpc>
                  <a:spcBef>
                    <a:spcPts val="0"/>
                  </a:spcBef>
                  <a:spcAft>
                    <a:spcPct val="35000"/>
                  </a:spcAft>
                  <a:buClrTx/>
                  <a:buSzTx/>
                  <a:buFontTx/>
                  <a:buNone/>
                  <a:tabLst/>
                  <a:defRPr/>
                </a:pPr>
                <a:endParaRPr kumimoji="0" lang="zh-TW" altLang="en-US" sz="1300" b="0" i="0" u="none" strike="noStrike" kern="0" cap="none" spc="0" normalizeH="0" baseline="0" noProof="0" dirty="0">
                  <a:ln>
                    <a:noFill/>
                  </a:ln>
                  <a:solidFill>
                    <a:prstClr val="white"/>
                  </a:solidFill>
                  <a:effectLst/>
                  <a:uLnTx/>
                  <a:uFillTx/>
                  <a:latin typeface="Arial"/>
                  <a:ea typeface="Arial Unicode MS"/>
                  <a:cs typeface="+mn-cs"/>
                </a:endParaRPr>
              </a:p>
            </p:txBody>
          </p:sp>
        </p:grpSp>
        <p:grpSp>
          <p:nvGrpSpPr>
            <p:cNvPr id="30" name="群組 29"/>
            <p:cNvGrpSpPr/>
            <p:nvPr/>
          </p:nvGrpSpPr>
          <p:grpSpPr>
            <a:xfrm>
              <a:off x="12013385" y="5223437"/>
              <a:ext cx="1401690" cy="1764398"/>
              <a:chOff x="13776059" y="4249453"/>
              <a:chExt cx="1563929" cy="1968619"/>
            </a:xfrm>
          </p:grpSpPr>
          <p:pic>
            <p:nvPicPr>
              <p:cNvPr id="29" name="圖片 28"/>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921588" y="4249453"/>
                <a:ext cx="1418400" cy="1418400"/>
              </a:xfrm>
              <a:prstGeom prst="rect">
                <a:avLst/>
              </a:prstGeom>
            </p:spPr>
          </p:pic>
          <p:sp>
            <p:nvSpPr>
              <p:cNvPr id="101" name="TextBox 41">
                <a:extLst>
                  <a:ext uri="{FF2B5EF4-FFF2-40B4-BE49-F238E27FC236}">
                    <a16:creationId xmlns="" xmlns:a16="http://schemas.microsoft.com/office/drawing/2014/main" id="{BE4DBAE4-D912-4B99-9CC7-F7DD91544E4B}"/>
                  </a:ext>
                </a:extLst>
              </p:cNvPr>
              <p:cNvSpPr txBox="1"/>
              <p:nvPr/>
            </p:nvSpPr>
            <p:spPr>
              <a:xfrm>
                <a:off x="13776059" y="5846175"/>
                <a:ext cx="1457991"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具名</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32" name="群組 31"/>
            <p:cNvGrpSpPr/>
            <p:nvPr/>
          </p:nvGrpSpPr>
          <p:grpSpPr>
            <a:xfrm>
              <a:off x="14396392" y="5137774"/>
              <a:ext cx="1523352" cy="2263452"/>
              <a:chOff x="15707170" y="4114958"/>
              <a:chExt cx="1699673" cy="2525436"/>
            </a:xfrm>
          </p:grpSpPr>
          <p:pic>
            <p:nvPicPr>
              <p:cNvPr id="31" name="圖片 30"/>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707170" y="4114958"/>
                <a:ext cx="1600200" cy="1600200"/>
              </a:xfrm>
              <a:prstGeom prst="rect">
                <a:avLst/>
              </a:prstGeom>
            </p:spPr>
          </p:pic>
          <p:sp>
            <p:nvSpPr>
              <p:cNvPr id="102" name="TextBox 41">
                <a:extLst>
                  <a:ext uri="{FF2B5EF4-FFF2-40B4-BE49-F238E27FC236}">
                    <a16:creationId xmlns="" xmlns:a16="http://schemas.microsoft.com/office/drawing/2014/main" id="{BE4DBAE4-D912-4B99-9CC7-F7DD91544E4B}"/>
                  </a:ext>
                </a:extLst>
              </p:cNvPr>
              <p:cNvSpPr txBox="1"/>
              <p:nvPr/>
            </p:nvSpPr>
            <p:spPr>
              <a:xfrm>
                <a:off x="15707170" y="5810510"/>
                <a:ext cx="1699673" cy="829884"/>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有事實合理相信</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103" name="群組 102">
              <a:extLst>
                <a:ext uri="{FF2B5EF4-FFF2-40B4-BE49-F238E27FC236}">
                  <a16:creationId xmlns="" xmlns:a16="http://schemas.microsoft.com/office/drawing/2014/main" id="{2454B105-7180-4CBA-AA22-EC2C209A5C25}"/>
                </a:ext>
              </a:extLst>
            </p:cNvPr>
            <p:cNvGrpSpPr/>
            <p:nvPr/>
          </p:nvGrpSpPr>
          <p:grpSpPr>
            <a:xfrm>
              <a:off x="13409125" y="5485367"/>
              <a:ext cx="955354" cy="955354"/>
              <a:chOff x="1470160" y="1637947"/>
              <a:chExt cx="788104" cy="788104"/>
            </a:xfrm>
            <a:solidFill>
              <a:srgbClr val="929EE3">
                <a:lumMod val="75000"/>
              </a:srgbClr>
            </a:solidFill>
          </p:grpSpPr>
          <p:sp>
            <p:nvSpPr>
              <p:cNvPr id="104" name="加號 103">
                <a:extLst>
                  <a:ext uri="{FF2B5EF4-FFF2-40B4-BE49-F238E27FC236}">
                    <a16:creationId xmlns="" xmlns:a16="http://schemas.microsoft.com/office/drawing/2014/main" id="{33E89EA8-8FFE-484D-93C9-AC76153E93D4}"/>
                  </a:ext>
                </a:extLst>
              </p:cNvPr>
              <p:cNvSpPr/>
              <p:nvPr/>
            </p:nvSpPr>
            <p:spPr>
              <a:xfrm>
                <a:off x="1470160" y="1637947"/>
                <a:ext cx="788104" cy="788104"/>
              </a:xfrm>
              <a:prstGeom prst="mathPlus">
                <a:avLst/>
              </a:prstGeom>
              <a:solidFill>
                <a:srgbClr val="B7D8F2"/>
              </a:solidFill>
              <a:ln>
                <a:noFill/>
              </a:ln>
              <a:effectLst/>
            </p:spPr>
          </p:sp>
          <p:sp>
            <p:nvSpPr>
              <p:cNvPr id="105" name="加號 4">
                <a:extLst>
                  <a:ext uri="{FF2B5EF4-FFF2-40B4-BE49-F238E27FC236}">
                    <a16:creationId xmlns="" xmlns:a16="http://schemas.microsoft.com/office/drawing/2014/main" id="{22E9D1E3-4F64-421C-9221-DFC59DF5CD60}"/>
                  </a:ext>
                </a:extLst>
              </p:cNvPr>
              <p:cNvSpPr txBox="1"/>
              <p:nvPr/>
            </p:nvSpPr>
            <p:spPr>
              <a:xfrm>
                <a:off x="1574623" y="1939318"/>
                <a:ext cx="579178" cy="185362"/>
              </a:xfrm>
              <a:prstGeom prst="rect">
                <a:avLst/>
              </a:prstGeom>
              <a:solidFill>
                <a:srgbClr val="B7D8F2"/>
              </a:solidFill>
              <a:ln>
                <a:noFill/>
              </a:ln>
              <a:effectLst/>
            </p:spPr>
            <p:txBody>
              <a:bodyPr lIns="0" tIns="0" rIns="0" bIns="0" spcCol="1270" anchor="ctr"/>
              <a:lstStyle/>
              <a:p>
                <a:pPr marL="0" marR="0" lvl="0" indent="0" algn="ctr" defTabSz="577850" eaLnBrk="1" fontAlgn="auto" latinLnBrk="0" hangingPunct="1">
                  <a:lnSpc>
                    <a:spcPct val="90000"/>
                  </a:lnSpc>
                  <a:spcBef>
                    <a:spcPts val="0"/>
                  </a:spcBef>
                  <a:spcAft>
                    <a:spcPct val="35000"/>
                  </a:spcAft>
                  <a:buClrTx/>
                  <a:buSzTx/>
                  <a:buFontTx/>
                  <a:buNone/>
                  <a:tabLst/>
                  <a:defRPr/>
                </a:pPr>
                <a:endParaRPr kumimoji="0" lang="zh-TW" altLang="en-US" sz="1300" b="0" i="0" u="none" strike="noStrike" kern="0" cap="none" spc="0" normalizeH="0" baseline="0" noProof="0" dirty="0">
                  <a:ln>
                    <a:noFill/>
                  </a:ln>
                  <a:solidFill>
                    <a:prstClr val="white"/>
                  </a:solidFill>
                  <a:effectLst/>
                  <a:uLnTx/>
                  <a:uFillTx/>
                  <a:latin typeface="Arial"/>
                  <a:ea typeface="Arial Unicode MS"/>
                  <a:cs typeface="+mn-cs"/>
                </a:endParaRPr>
              </a:p>
            </p:txBody>
          </p:sp>
        </p:grpSp>
        <p:grpSp>
          <p:nvGrpSpPr>
            <p:cNvPr id="116" name="群組 115"/>
            <p:cNvGrpSpPr/>
            <p:nvPr/>
          </p:nvGrpSpPr>
          <p:grpSpPr>
            <a:xfrm>
              <a:off x="227656" y="5258374"/>
              <a:ext cx="1321495" cy="1729461"/>
              <a:chOff x="1728593" y="4229100"/>
              <a:chExt cx="1506895" cy="1972097"/>
            </a:xfrm>
          </p:grpSpPr>
          <p:pic>
            <p:nvPicPr>
              <p:cNvPr id="122" name="圖片 121"/>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8593" y="4229100"/>
                <a:ext cx="1418400" cy="1418400"/>
              </a:xfrm>
              <a:prstGeom prst="rect">
                <a:avLst/>
              </a:prstGeom>
            </p:spPr>
          </p:pic>
          <p:sp>
            <p:nvSpPr>
              <p:cNvPr id="126" name="TextBox 41">
                <a:extLst>
                  <a:ext uri="{FF2B5EF4-FFF2-40B4-BE49-F238E27FC236}">
                    <a16:creationId xmlns="" xmlns:a16="http://schemas.microsoft.com/office/drawing/2014/main" id="{BE4DBAE4-D912-4B99-9CC7-F7DD91544E4B}"/>
                  </a:ext>
                </a:extLst>
              </p:cNvPr>
              <p:cNvSpPr txBox="1"/>
              <p:nvPr/>
            </p:nvSpPr>
            <p:spPr>
              <a:xfrm>
                <a:off x="1777497" y="5829300"/>
                <a:ext cx="1457991"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揭弊者</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nvGrpSpPr>
            <p:cNvPr id="127" name="群組 26">
              <a:extLst>
                <a:ext uri="{FF2B5EF4-FFF2-40B4-BE49-F238E27FC236}">
                  <a16:creationId xmlns="" xmlns:a16="http://schemas.microsoft.com/office/drawing/2014/main" id="{E1E39319-0C74-44B4-A1B2-4AA9E324FCF4}"/>
                </a:ext>
              </a:extLst>
            </p:cNvPr>
            <p:cNvGrpSpPr>
              <a:grpSpLocks/>
            </p:cNvGrpSpPr>
            <p:nvPr/>
          </p:nvGrpSpPr>
          <p:grpSpPr bwMode="auto">
            <a:xfrm>
              <a:off x="1621736" y="5528495"/>
              <a:ext cx="956425" cy="956426"/>
              <a:chOff x="3837735" y="1804043"/>
              <a:chExt cx="788104" cy="788104"/>
            </a:xfrm>
          </p:grpSpPr>
          <p:sp>
            <p:nvSpPr>
              <p:cNvPr id="128" name="等於 127">
                <a:extLst>
                  <a:ext uri="{FF2B5EF4-FFF2-40B4-BE49-F238E27FC236}">
                    <a16:creationId xmlns="" xmlns:a16="http://schemas.microsoft.com/office/drawing/2014/main" id="{9A7AA84E-E764-4B3A-AFCA-921A56192C9D}"/>
                  </a:ext>
                </a:extLst>
              </p:cNvPr>
              <p:cNvSpPr/>
              <p:nvPr/>
            </p:nvSpPr>
            <p:spPr>
              <a:xfrm>
                <a:off x="3837735" y="1804043"/>
                <a:ext cx="788104" cy="788104"/>
              </a:xfrm>
              <a:prstGeom prst="mathEqual">
                <a:avLst/>
              </a:prstGeom>
              <a:solidFill>
                <a:srgbClr val="62B7E8">
                  <a:tint val="60000"/>
                  <a:hueOff val="0"/>
                  <a:satOff val="0"/>
                  <a:lumOff val="0"/>
                  <a:alphaOff val="0"/>
                </a:srgbClr>
              </a:solidFill>
              <a:ln>
                <a:noFill/>
              </a:ln>
              <a:effectLst/>
            </p:spPr>
          </p:sp>
          <p:sp>
            <p:nvSpPr>
              <p:cNvPr id="129" name="等於 4">
                <a:extLst>
                  <a:ext uri="{FF2B5EF4-FFF2-40B4-BE49-F238E27FC236}">
                    <a16:creationId xmlns="" xmlns:a16="http://schemas.microsoft.com/office/drawing/2014/main" id="{732F9E91-6957-46B8-A6D9-0AD8C57957E3}"/>
                  </a:ext>
                </a:extLst>
              </p:cNvPr>
              <p:cNvSpPr txBox="1"/>
              <p:nvPr/>
            </p:nvSpPr>
            <p:spPr>
              <a:xfrm>
                <a:off x="3874485" y="1943770"/>
                <a:ext cx="578789" cy="464617"/>
              </a:xfrm>
              <a:prstGeom prst="rect">
                <a:avLst/>
              </a:prstGeom>
              <a:noFill/>
              <a:ln>
                <a:noFill/>
              </a:ln>
              <a:effectLst/>
            </p:spPr>
            <p:txBody>
              <a:bodyPr lIns="0" tIns="0" rIns="0" bIns="0" spcCol="1270" anchor="ctr"/>
              <a:lstStyle/>
              <a:p>
                <a:pPr marL="0" marR="0" lvl="0" indent="0" algn="ctr" defTabSz="1466850" eaLnBrk="1" fontAlgn="auto" latinLnBrk="0" hangingPunct="1">
                  <a:lnSpc>
                    <a:spcPct val="90000"/>
                  </a:lnSpc>
                  <a:spcBef>
                    <a:spcPts val="0"/>
                  </a:spcBef>
                  <a:spcAft>
                    <a:spcPct val="35000"/>
                  </a:spcAft>
                  <a:buClrTx/>
                  <a:buSzTx/>
                  <a:buFontTx/>
                  <a:buNone/>
                  <a:tabLst/>
                  <a:defRPr/>
                </a:pPr>
                <a:endParaRPr kumimoji="0" lang="zh-TW" altLang="en-US" sz="3300" b="0" i="0" u="none" strike="noStrike" kern="0" cap="none" spc="0" normalizeH="0" baseline="0" noProof="0" dirty="0">
                  <a:ln>
                    <a:noFill/>
                  </a:ln>
                  <a:solidFill>
                    <a:prstClr val="white"/>
                  </a:solidFill>
                  <a:effectLst/>
                  <a:uLnTx/>
                  <a:uFillTx/>
                  <a:latin typeface="Arial"/>
                  <a:ea typeface="Arial Unicode MS"/>
                  <a:cs typeface="+mn-cs"/>
                </a:endParaRPr>
              </a:p>
            </p:txBody>
          </p:sp>
        </p:grpSp>
        <p:grpSp>
          <p:nvGrpSpPr>
            <p:cNvPr id="91" name="群組 90">
              <a:extLst>
                <a:ext uri="{FF2B5EF4-FFF2-40B4-BE49-F238E27FC236}">
                  <a16:creationId xmlns="" xmlns:a16="http://schemas.microsoft.com/office/drawing/2014/main" id="{2454B105-7180-4CBA-AA22-EC2C209A5C25}"/>
                </a:ext>
              </a:extLst>
            </p:cNvPr>
            <p:cNvGrpSpPr/>
            <p:nvPr/>
          </p:nvGrpSpPr>
          <p:grpSpPr>
            <a:xfrm>
              <a:off x="15879287" y="5482601"/>
              <a:ext cx="955354" cy="955354"/>
              <a:chOff x="1470160" y="1637947"/>
              <a:chExt cx="788104" cy="788104"/>
            </a:xfrm>
            <a:solidFill>
              <a:srgbClr val="929EE3">
                <a:lumMod val="75000"/>
              </a:srgbClr>
            </a:solidFill>
          </p:grpSpPr>
          <p:sp>
            <p:nvSpPr>
              <p:cNvPr id="92" name="加號 91">
                <a:extLst>
                  <a:ext uri="{FF2B5EF4-FFF2-40B4-BE49-F238E27FC236}">
                    <a16:creationId xmlns="" xmlns:a16="http://schemas.microsoft.com/office/drawing/2014/main" id="{33E89EA8-8FFE-484D-93C9-AC76153E93D4}"/>
                  </a:ext>
                </a:extLst>
              </p:cNvPr>
              <p:cNvSpPr/>
              <p:nvPr/>
            </p:nvSpPr>
            <p:spPr>
              <a:xfrm>
                <a:off x="1470160" y="1637947"/>
                <a:ext cx="788104" cy="788104"/>
              </a:xfrm>
              <a:prstGeom prst="mathPlus">
                <a:avLst/>
              </a:prstGeom>
              <a:solidFill>
                <a:srgbClr val="B7D8F2"/>
              </a:solidFill>
              <a:ln>
                <a:noFill/>
              </a:ln>
              <a:effectLst/>
            </p:spPr>
          </p:sp>
          <p:sp>
            <p:nvSpPr>
              <p:cNvPr id="93" name="加號 4">
                <a:extLst>
                  <a:ext uri="{FF2B5EF4-FFF2-40B4-BE49-F238E27FC236}">
                    <a16:creationId xmlns="" xmlns:a16="http://schemas.microsoft.com/office/drawing/2014/main" id="{22E9D1E3-4F64-421C-9221-DFC59DF5CD60}"/>
                  </a:ext>
                </a:extLst>
              </p:cNvPr>
              <p:cNvSpPr txBox="1"/>
              <p:nvPr/>
            </p:nvSpPr>
            <p:spPr>
              <a:xfrm>
                <a:off x="1574623" y="1939318"/>
                <a:ext cx="579178" cy="185362"/>
              </a:xfrm>
              <a:prstGeom prst="rect">
                <a:avLst/>
              </a:prstGeom>
              <a:solidFill>
                <a:srgbClr val="B7D8F2"/>
              </a:solidFill>
              <a:ln>
                <a:noFill/>
              </a:ln>
              <a:effectLst/>
            </p:spPr>
            <p:txBody>
              <a:bodyPr lIns="0" tIns="0" rIns="0" bIns="0" spcCol="1270" anchor="ctr"/>
              <a:lstStyle/>
              <a:p>
                <a:pPr marL="0" marR="0" lvl="0" indent="0" algn="ctr" defTabSz="577850" eaLnBrk="1" fontAlgn="auto" latinLnBrk="0" hangingPunct="1">
                  <a:lnSpc>
                    <a:spcPct val="90000"/>
                  </a:lnSpc>
                  <a:spcBef>
                    <a:spcPts val="0"/>
                  </a:spcBef>
                  <a:spcAft>
                    <a:spcPct val="35000"/>
                  </a:spcAft>
                  <a:buClrTx/>
                  <a:buSzTx/>
                  <a:buFontTx/>
                  <a:buNone/>
                  <a:tabLst/>
                  <a:defRPr/>
                </a:pPr>
                <a:endParaRPr kumimoji="0" lang="zh-TW" altLang="en-US" sz="1300" b="0" i="0" u="none" strike="noStrike" kern="0" cap="none" spc="0" normalizeH="0" baseline="0" noProof="0" dirty="0">
                  <a:ln>
                    <a:noFill/>
                  </a:ln>
                  <a:solidFill>
                    <a:prstClr val="white"/>
                  </a:solidFill>
                  <a:effectLst/>
                  <a:uLnTx/>
                  <a:uFillTx/>
                  <a:latin typeface="Arial"/>
                  <a:ea typeface="Arial Unicode MS"/>
                  <a:cs typeface="+mn-cs"/>
                </a:endParaRPr>
              </a:p>
            </p:txBody>
          </p:sp>
        </p:grpSp>
        <p:grpSp>
          <p:nvGrpSpPr>
            <p:cNvPr id="11" name="群組 10"/>
            <p:cNvGrpSpPr/>
            <p:nvPr/>
          </p:nvGrpSpPr>
          <p:grpSpPr>
            <a:xfrm>
              <a:off x="16648333" y="5131317"/>
              <a:ext cx="1523352" cy="1907941"/>
              <a:chOff x="14329041" y="5131317"/>
              <a:chExt cx="1523352" cy="1907941"/>
            </a:xfrm>
          </p:grpSpPr>
          <p:pic>
            <p:nvPicPr>
              <p:cNvPr id="3" name="圖片 2"/>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388717" y="5131317"/>
                <a:ext cx="1404000" cy="1404000"/>
              </a:xfrm>
              <a:prstGeom prst="rect">
                <a:avLst/>
              </a:prstGeom>
            </p:spPr>
          </p:pic>
          <p:sp>
            <p:nvSpPr>
              <p:cNvPr id="94" name="TextBox 41">
                <a:extLst>
                  <a:ext uri="{FF2B5EF4-FFF2-40B4-BE49-F238E27FC236}">
                    <a16:creationId xmlns="" xmlns:a16="http://schemas.microsoft.com/office/drawing/2014/main" id="{BE4DBAE4-D912-4B99-9CC7-F7DD91544E4B}"/>
                  </a:ext>
                </a:extLst>
              </p:cNvPr>
              <p:cNvSpPr txBox="1"/>
              <p:nvPr/>
            </p:nvSpPr>
            <p:spPr>
              <a:xfrm>
                <a:off x="14329041" y="6667361"/>
                <a:ext cx="1523352"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特定弊案</a:t>
                </a:r>
                <a:endParaRPr lang="en-US" sz="2800" dirty="0">
                  <a:solidFill>
                    <a:srgbClr val="1E302C"/>
                  </a:solidFill>
                  <a:latin typeface="微軟正黑體" panose="020B0604030504040204" pitchFamily="34" charset="-120"/>
                  <a:ea typeface="微軟正黑體" panose="020B0604030504040204" pitchFamily="34" charset="-120"/>
                </a:endParaRPr>
              </a:p>
            </p:txBody>
          </p:sp>
        </p:grpSp>
      </p:grpSp>
      <p:sp>
        <p:nvSpPr>
          <p:cNvPr id="95" name="矩形 94"/>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7</a:t>
            </a:fld>
            <a:endParaRPr lang="en-US" altLang="zh-TW" sz="2000" dirty="0">
              <a:solidFill>
                <a:schemeClr val="bg1">
                  <a:lumMod val="50000"/>
                </a:schemeClr>
              </a:solidFill>
              <a:latin typeface="Impact" panose="020B0806030902050204" pitchFamily="34" charset="0"/>
            </a:endParaRPr>
          </a:p>
        </p:txBody>
      </p:sp>
    </p:spTree>
    <p:extLst>
      <p:ext uri="{BB962C8B-B14F-4D97-AF65-F5344CB8AC3E}">
        <p14:creationId xmlns:p14="http://schemas.microsoft.com/office/powerpoint/2010/main" val="3272216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reeform 18"/>
          <p:cNvSpPr/>
          <p:nvPr/>
        </p:nvSpPr>
        <p:spPr>
          <a:xfrm>
            <a:off x="4" y="25990"/>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sp>
        <p:nvSpPr>
          <p:cNvPr id="21" name="Freeform 18"/>
          <p:cNvSpPr/>
          <p:nvPr/>
        </p:nvSpPr>
        <p:spPr>
          <a:xfrm>
            <a:off x="0" y="5803"/>
            <a:ext cx="18287996" cy="1290286"/>
          </a:xfrm>
          <a:custGeom>
            <a:avLst/>
            <a:gdLst/>
            <a:ahLst/>
            <a:cxnLst/>
            <a:rect l="l" t="t" r="r" b="b"/>
            <a:pathLst>
              <a:path w="4816592" h="339828">
                <a:moveTo>
                  <a:pt x="0" y="0"/>
                </a:moveTo>
                <a:lnTo>
                  <a:pt x="4816592" y="0"/>
                </a:lnTo>
                <a:lnTo>
                  <a:pt x="4816592" y="339828"/>
                </a:lnTo>
                <a:lnTo>
                  <a:pt x="0" y="339828"/>
                </a:lnTo>
                <a:close/>
              </a:path>
            </a:pathLst>
          </a:custGeom>
          <a:solidFill>
            <a:srgbClr val="E1EDFC"/>
          </a:solidFill>
          <a:ln cap="sq">
            <a:noFill/>
            <a:prstDash val="solid"/>
            <a:miter/>
          </a:ln>
        </p:spPr>
      </p:sp>
      <p:grpSp>
        <p:nvGrpSpPr>
          <p:cNvPr id="175" name="群組 174"/>
          <p:cNvGrpSpPr/>
          <p:nvPr/>
        </p:nvGrpSpPr>
        <p:grpSpPr>
          <a:xfrm>
            <a:off x="228600" y="241297"/>
            <a:ext cx="8001000" cy="933269"/>
            <a:chOff x="228600" y="110926"/>
            <a:chExt cx="8001000" cy="933269"/>
          </a:xfrm>
        </p:grpSpPr>
        <p:sp>
          <p:nvSpPr>
            <p:cNvPr id="15" name="Freeform 15"/>
            <p:cNvSpPr/>
            <p:nvPr/>
          </p:nvSpPr>
          <p:spPr>
            <a:xfrm>
              <a:off x="228600" y="325726"/>
              <a:ext cx="1519327" cy="469610"/>
            </a:xfrm>
            <a:custGeom>
              <a:avLst/>
              <a:gdLst/>
              <a:ahLst/>
              <a:cxnLst/>
              <a:rect l="l" t="t" r="r" b="b"/>
              <a:pathLst>
                <a:path w="1519327" h="469610">
                  <a:moveTo>
                    <a:pt x="0" y="0"/>
                  </a:moveTo>
                  <a:lnTo>
                    <a:pt x="1519327" y="0"/>
                  </a:lnTo>
                  <a:lnTo>
                    <a:pt x="1519327" y="469610"/>
                  </a:lnTo>
                  <a:lnTo>
                    <a:pt x="0" y="4696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TextBox 15"/>
            <p:cNvSpPr txBox="1"/>
            <p:nvPr/>
          </p:nvSpPr>
          <p:spPr>
            <a:xfrm>
              <a:off x="1996121" y="110926"/>
              <a:ext cx="6233479" cy="933269"/>
            </a:xfrm>
            <a:prstGeom prst="rect">
              <a:avLst/>
            </a:prstGeom>
          </p:spPr>
          <p:txBody>
            <a:bodyPr wrap="square" lIns="0" tIns="0" rIns="0" bIns="0" rtlCol="0" anchor="t">
              <a:spAutoFit/>
            </a:bodyPr>
            <a:lstStyle/>
            <a:p>
              <a:pPr>
                <a:lnSpc>
                  <a:spcPts val="7619"/>
                </a:lnSpc>
              </a:pPr>
              <a:r>
                <a:rPr lang="zh-TW" altLang="en-US" sz="5999"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弊案 </a:t>
              </a:r>
              <a:r>
                <a:rPr lang="en-US" altLang="zh-TW" sz="4400" b="1" dirty="0">
                  <a:solidFill>
                    <a:srgbClr val="0E2F5F"/>
                  </a:solidFill>
                  <a:latin typeface="微軟正黑體" panose="020B0604030504040204" pitchFamily="34" charset="-120"/>
                  <a:ea typeface="微軟正黑體" panose="020B0604030504040204" pitchFamily="34" charset="-120"/>
                  <a:cs typeface="Akzidenz-Grotesk Heavy"/>
                  <a:sym typeface="Akzidenz-Grotesk Heavy"/>
                </a:rPr>
                <a:t>(§3)</a:t>
              </a:r>
            </a:p>
          </p:txBody>
        </p:sp>
      </p:grpSp>
      <p:grpSp>
        <p:nvGrpSpPr>
          <p:cNvPr id="164" name="群組 163">
            <a:extLst>
              <a:ext uri="{FF2B5EF4-FFF2-40B4-BE49-F238E27FC236}">
                <a16:creationId xmlns="" xmlns:a16="http://schemas.microsoft.com/office/drawing/2014/main" id="{2454B105-7180-4CBA-AA22-EC2C209A5C25}"/>
              </a:ext>
            </a:extLst>
          </p:cNvPr>
          <p:cNvGrpSpPr/>
          <p:nvPr/>
        </p:nvGrpSpPr>
        <p:grpSpPr>
          <a:xfrm>
            <a:off x="7933621" y="5187708"/>
            <a:ext cx="1065932" cy="1065932"/>
            <a:chOff x="1470160" y="1637947"/>
            <a:chExt cx="788104" cy="788104"/>
          </a:xfrm>
          <a:solidFill>
            <a:srgbClr val="929EE3">
              <a:lumMod val="75000"/>
            </a:srgbClr>
          </a:solidFill>
        </p:grpSpPr>
        <p:sp>
          <p:nvSpPr>
            <p:cNvPr id="165" name="加號 164">
              <a:extLst>
                <a:ext uri="{FF2B5EF4-FFF2-40B4-BE49-F238E27FC236}">
                  <a16:creationId xmlns="" xmlns:a16="http://schemas.microsoft.com/office/drawing/2014/main" id="{33E89EA8-8FFE-484D-93C9-AC76153E93D4}"/>
                </a:ext>
              </a:extLst>
            </p:cNvPr>
            <p:cNvSpPr/>
            <p:nvPr/>
          </p:nvSpPr>
          <p:spPr>
            <a:xfrm>
              <a:off x="1470160" y="1637947"/>
              <a:ext cx="788104" cy="788104"/>
            </a:xfrm>
            <a:prstGeom prst="mathPlus">
              <a:avLst/>
            </a:prstGeom>
            <a:solidFill>
              <a:srgbClr val="B7D8F2"/>
            </a:solidFill>
            <a:ln>
              <a:noFill/>
            </a:ln>
            <a:effectLst/>
          </p:spPr>
        </p:sp>
        <p:sp>
          <p:nvSpPr>
            <p:cNvPr id="166" name="加號 4">
              <a:extLst>
                <a:ext uri="{FF2B5EF4-FFF2-40B4-BE49-F238E27FC236}">
                  <a16:creationId xmlns="" xmlns:a16="http://schemas.microsoft.com/office/drawing/2014/main" id="{22E9D1E3-4F64-421C-9221-DFC59DF5CD60}"/>
                </a:ext>
              </a:extLst>
            </p:cNvPr>
            <p:cNvSpPr txBox="1"/>
            <p:nvPr/>
          </p:nvSpPr>
          <p:spPr>
            <a:xfrm>
              <a:off x="1574623" y="1939318"/>
              <a:ext cx="579178" cy="185362"/>
            </a:xfrm>
            <a:prstGeom prst="rect">
              <a:avLst/>
            </a:prstGeom>
            <a:solidFill>
              <a:srgbClr val="B7D8F2"/>
            </a:solidFill>
            <a:ln>
              <a:noFill/>
            </a:ln>
            <a:effectLst/>
          </p:spPr>
          <p:txBody>
            <a:bodyPr lIns="0" tIns="0" rIns="0" bIns="0" spcCol="1270" anchor="ctr"/>
            <a:lstStyle/>
            <a:p>
              <a:pPr marL="0" marR="0" lvl="0" indent="0" algn="ctr" defTabSz="577850" eaLnBrk="1" fontAlgn="auto" latinLnBrk="0" hangingPunct="1">
                <a:lnSpc>
                  <a:spcPct val="90000"/>
                </a:lnSpc>
                <a:spcBef>
                  <a:spcPts val="0"/>
                </a:spcBef>
                <a:spcAft>
                  <a:spcPct val="35000"/>
                </a:spcAft>
                <a:buClrTx/>
                <a:buSzTx/>
                <a:buFontTx/>
                <a:buNone/>
                <a:tabLst/>
                <a:defRPr/>
              </a:pPr>
              <a:endParaRPr kumimoji="0" lang="zh-TW" altLang="en-US" sz="1300" b="0" i="0" u="none" strike="noStrike" kern="0" cap="none" spc="0" normalizeH="0" baseline="0" noProof="0" dirty="0">
                <a:ln>
                  <a:noFill/>
                </a:ln>
                <a:solidFill>
                  <a:prstClr val="white"/>
                </a:solidFill>
                <a:effectLst/>
                <a:uLnTx/>
                <a:uFillTx/>
                <a:latin typeface="Arial"/>
                <a:ea typeface="Arial Unicode MS"/>
                <a:cs typeface="+mn-cs"/>
              </a:endParaRPr>
            </a:p>
          </p:txBody>
        </p:sp>
      </p:grpSp>
      <p:grpSp>
        <p:nvGrpSpPr>
          <p:cNvPr id="7" name="群組 6"/>
          <p:cNvGrpSpPr/>
          <p:nvPr/>
        </p:nvGrpSpPr>
        <p:grpSpPr>
          <a:xfrm>
            <a:off x="9284435" y="1396253"/>
            <a:ext cx="7239001" cy="8659218"/>
            <a:chOff x="5894210" y="1508152"/>
            <a:chExt cx="7239001" cy="8659218"/>
          </a:xfrm>
        </p:grpSpPr>
        <p:grpSp>
          <p:nvGrpSpPr>
            <p:cNvPr id="2" name="群組 1"/>
            <p:cNvGrpSpPr/>
            <p:nvPr/>
          </p:nvGrpSpPr>
          <p:grpSpPr>
            <a:xfrm>
              <a:off x="6347545" y="1731487"/>
              <a:ext cx="6325586" cy="8343484"/>
              <a:chOff x="6347545" y="1731487"/>
              <a:chExt cx="6325586" cy="8343484"/>
            </a:xfrm>
          </p:grpSpPr>
          <p:grpSp>
            <p:nvGrpSpPr>
              <p:cNvPr id="49" name="Group 8"/>
              <p:cNvGrpSpPr/>
              <p:nvPr/>
            </p:nvGrpSpPr>
            <p:grpSpPr>
              <a:xfrm>
                <a:off x="7255471" y="1738237"/>
                <a:ext cx="5417660" cy="665701"/>
                <a:chOff x="0" y="0"/>
                <a:chExt cx="1295215" cy="175329"/>
              </a:xfrm>
            </p:grpSpPr>
            <p:sp>
              <p:nvSpPr>
                <p:cNvPr id="50" name="Freeform 9"/>
                <p:cNvSpPr/>
                <p:nvPr/>
              </p:nvSpPr>
              <p:spPr>
                <a:xfrm>
                  <a:off x="0" y="0"/>
                  <a:ext cx="1295215" cy="175329"/>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51" name="TextBox 10"/>
                <p:cNvSpPr txBox="1"/>
                <p:nvPr/>
              </p:nvSpPr>
              <p:spPr>
                <a:xfrm>
                  <a:off x="0" y="-47625"/>
                  <a:ext cx="1295215" cy="222954"/>
                </a:xfrm>
                <a:prstGeom prst="rect">
                  <a:avLst/>
                </a:prstGeom>
              </p:spPr>
              <p:txBody>
                <a:bodyPr lIns="50800" tIns="50800" rIns="50800" bIns="50800" rtlCol="0" anchor="ctr"/>
                <a:lstStyle/>
                <a:p>
                  <a:pPr algn="ctr">
                    <a:lnSpc>
                      <a:spcPts val="2800"/>
                    </a:lnSpc>
                  </a:pPr>
                  <a:endParaRPr/>
                </a:p>
              </p:txBody>
            </p:sp>
          </p:grpSp>
          <p:sp>
            <p:nvSpPr>
              <p:cNvPr id="58" name="TextBox 27"/>
              <p:cNvSpPr txBox="1"/>
              <p:nvPr/>
            </p:nvSpPr>
            <p:spPr>
              <a:xfrm>
                <a:off x="7636471" y="1865715"/>
                <a:ext cx="4191000" cy="397545"/>
              </a:xfrm>
              <a:prstGeom prst="rect">
                <a:avLst/>
              </a:prstGeom>
            </p:spPr>
            <p:txBody>
              <a:bodyPr wrap="square" lIns="0" tIns="0" rIns="0" bIns="0" rtlCol="0" anchor="t">
                <a:spAutoFit/>
              </a:bodyPr>
              <a:lstStyle/>
              <a:p>
                <a:pPr>
                  <a:lnSpc>
                    <a:spcPts val="308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rPr>
                  <a:t>刑法瀆職</a:t>
                </a:r>
                <a:endParaRPr 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endParaRPr>
              </a:p>
            </p:txBody>
          </p:sp>
          <p:grpSp>
            <p:nvGrpSpPr>
              <p:cNvPr id="11" name="群組 10"/>
              <p:cNvGrpSpPr/>
              <p:nvPr/>
            </p:nvGrpSpPr>
            <p:grpSpPr>
              <a:xfrm>
                <a:off x="6348531" y="1731487"/>
                <a:ext cx="666000" cy="666000"/>
                <a:chOff x="14100104" y="3053490"/>
                <a:chExt cx="666000" cy="666000"/>
              </a:xfrm>
            </p:grpSpPr>
            <p:sp>
              <p:nvSpPr>
                <p:cNvPr id="122" name="Freeform 26"/>
                <p:cNvSpPr>
                  <a:spLocks noChangeAspect="1"/>
                </p:cNvSpPr>
                <p:nvPr/>
              </p:nvSpPr>
              <p:spPr>
                <a:xfrm>
                  <a:off x="14100104" y="3053490"/>
                  <a:ext cx="666000" cy="6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DFC"/>
                </a:solidFill>
                <a:ln w="19050">
                  <a:solidFill>
                    <a:srgbClr val="578FD3"/>
                  </a:solidFill>
                </a:ln>
              </p:spPr>
            </p:sp>
            <p:sp>
              <p:nvSpPr>
                <p:cNvPr id="10" name="文字方塊 9"/>
                <p:cNvSpPr txBox="1"/>
                <p:nvPr/>
              </p:nvSpPr>
              <p:spPr>
                <a:xfrm>
                  <a:off x="14249400" y="3155658"/>
                  <a:ext cx="367408" cy="461665"/>
                </a:xfrm>
                <a:prstGeom prst="rect">
                  <a:avLst/>
                </a:prstGeom>
                <a:noFill/>
              </p:spPr>
              <p:txBody>
                <a:bodyPr wrap="none" rtlCol="0">
                  <a:spAutoFit/>
                </a:bodyPr>
                <a:lstStyle/>
                <a:p>
                  <a:r>
                    <a:rPr lang="en-US" altLang="zh-TW" sz="2400" b="1" dirty="0">
                      <a:solidFill>
                        <a:srgbClr val="133463"/>
                      </a:solidFill>
                      <a:latin typeface="微軟正黑體" panose="020B0604030504040204" pitchFamily="34" charset="-120"/>
                      <a:ea typeface="微軟正黑體" panose="020B0604030504040204" pitchFamily="34" charset="-120"/>
                    </a:rPr>
                    <a:t>1</a:t>
                  </a:r>
                  <a:endParaRPr lang="zh-TW" altLang="en-US" sz="2400" b="1" dirty="0">
                    <a:solidFill>
                      <a:srgbClr val="133463"/>
                    </a:solidFill>
                    <a:latin typeface="微軟正黑體" panose="020B0604030504040204" pitchFamily="34" charset="-120"/>
                    <a:ea typeface="微軟正黑體" panose="020B0604030504040204" pitchFamily="34" charset="-120"/>
                  </a:endParaRPr>
                </a:p>
              </p:txBody>
            </p:sp>
          </p:grpSp>
          <p:grpSp>
            <p:nvGrpSpPr>
              <p:cNvPr id="66" name="Group 8"/>
              <p:cNvGrpSpPr/>
              <p:nvPr/>
            </p:nvGrpSpPr>
            <p:grpSpPr>
              <a:xfrm>
                <a:off x="7254198" y="2642612"/>
                <a:ext cx="5417660" cy="665701"/>
                <a:chOff x="0" y="0"/>
                <a:chExt cx="1295215" cy="175329"/>
              </a:xfrm>
            </p:grpSpPr>
            <p:sp>
              <p:nvSpPr>
                <p:cNvPr id="67" name="Freeform 9"/>
                <p:cNvSpPr/>
                <p:nvPr/>
              </p:nvSpPr>
              <p:spPr>
                <a:xfrm>
                  <a:off x="0" y="0"/>
                  <a:ext cx="1295215" cy="175329"/>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68" name="TextBox 10"/>
                <p:cNvSpPr txBox="1"/>
                <p:nvPr/>
              </p:nvSpPr>
              <p:spPr>
                <a:xfrm>
                  <a:off x="0" y="-47625"/>
                  <a:ext cx="1295215" cy="222954"/>
                </a:xfrm>
                <a:prstGeom prst="rect">
                  <a:avLst/>
                </a:prstGeom>
              </p:spPr>
              <p:txBody>
                <a:bodyPr lIns="50800" tIns="50800" rIns="50800" bIns="50800" rtlCol="0" anchor="ctr"/>
                <a:lstStyle/>
                <a:p>
                  <a:pPr algn="ctr">
                    <a:lnSpc>
                      <a:spcPts val="2800"/>
                    </a:lnSpc>
                  </a:pPr>
                  <a:endParaRPr/>
                </a:p>
              </p:txBody>
            </p:sp>
          </p:grpSp>
          <p:sp>
            <p:nvSpPr>
              <p:cNvPr id="71" name="TextBox 27"/>
              <p:cNvSpPr txBox="1"/>
              <p:nvPr/>
            </p:nvSpPr>
            <p:spPr>
              <a:xfrm>
                <a:off x="7635198" y="2822150"/>
                <a:ext cx="4191000" cy="397545"/>
              </a:xfrm>
              <a:prstGeom prst="rect">
                <a:avLst/>
              </a:prstGeom>
            </p:spPr>
            <p:txBody>
              <a:bodyPr wrap="square" lIns="0" tIns="0" rIns="0" bIns="0" rtlCol="0" anchor="t">
                <a:spAutoFit/>
              </a:bodyPr>
              <a:lstStyle/>
              <a:p>
                <a:pPr>
                  <a:lnSpc>
                    <a:spcPts val="308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rPr>
                  <a:t>貪污治罪條例</a:t>
                </a:r>
                <a:endParaRPr 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endParaRPr>
              </a:p>
            </p:txBody>
          </p:sp>
          <p:grpSp>
            <p:nvGrpSpPr>
              <p:cNvPr id="124" name="群組 123"/>
              <p:cNvGrpSpPr/>
              <p:nvPr/>
            </p:nvGrpSpPr>
            <p:grpSpPr>
              <a:xfrm>
                <a:off x="6347545" y="2610275"/>
                <a:ext cx="666000" cy="666000"/>
                <a:chOff x="14100104" y="3053490"/>
                <a:chExt cx="666000" cy="666000"/>
              </a:xfrm>
            </p:grpSpPr>
            <p:sp>
              <p:nvSpPr>
                <p:cNvPr id="125" name="Freeform 26"/>
                <p:cNvSpPr>
                  <a:spLocks noChangeAspect="1"/>
                </p:cNvSpPr>
                <p:nvPr/>
              </p:nvSpPr>
              <p:spPr>
                <a:xfrm>
                  <a:off x="14100104" y="3053490"/>
                  <a:ext cx="666000" cy="6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DFC"/>
                </a:solidFill>
                <a:ln w="19050">
                  <a:solidFill>
                    <a:srgbClr val="578FD3"/>
                  </a:solidFill>
                </a:ln>
              </p:spPr>
            </p:sp>
            <p:sp>
              <p:nvSpPr>
                <p:cNvPr id="126" name="文字方塊 125"/>
                <p:cNvSpPr txBox="1"/>
                <p:nvPr/>
              </p:nvSpPr>
              <p:spPr>
                <a:xfrm>
                  <a:off x="14249400" y="3155658"/>
                  <a:ext cx="367408" cy="461665"/>
                </a:xfrm>
                <a:prstGeom prst="rect">
                  <a:avLst/>
                </a:prstGeom>
                <a:noFill/>
              </p:spPr>
              <p:txBody>
                <a:bodyPr wrap="none" rtlCol="0">
                  <a:spAutoFit/>
                </a:bodyPr>
                <a:lstStyle/>
                <a:p>
                  <a:r>
                    <a:rPr lang="en-US" altLang="zh-TW" sz="2400" b="1" dirty="0">
                      <a:solidFill>
                        <a:srgbClr val="133463"/>
                      </a:solidFill>
                      <a:latin typeface="微軟正黑體" panose="020B0604030504040204" pitchFamily="34" charset="-120"/>
                      <a:ea typeface="微軟正黑體" panose="020B0604030504040204" pitchFamily="34" charset="-120"/>
                    </a:rPr>
                    <a:t>2</a:t>
                  </a:r>
                  <a:endParaRPr lang="zh-TW" altLang="en-US" sz="2400" b="1" dirty="0">
                    <a:solidFill>
                      <a:srgbClr val="133463"/>
                    </a:solidFill>
                    <a:latin typeface="微軟正黑體" panose="020B0604030504040204" pitchFamily="34" charset="-120"/>
                    <a:ea typeface="微軟正黑體" panose="020B0604030504040204" pitchFamily="34" charset="-120"/>
                  </a:endParaRPr>
                </a:p>
              </p:txBody>
            </p:sp>
          </p:grpSp>
          <p:grpSp>
            <p:nvGrpSpPr>
              <p:cNvPr id="72" name="Group 8"/>
              <p:cNvGrpSpPr/>
              <p:nvPr/>
            </p:nvGrpSpPr>
            <p:grpSpPr>
              <a:xfrm>
                <a:off x="7254198" y="3456868"/>
                <a:ext cx="5417660" cy="665701"/>
                <a:chOff x="0" y="0"/>
                <a:chExt cx="1295215" cy="175329"/>
              </a:xfrm>
            </p:grpSpPr>
            <p:sp>
              <p:nvSpPr>
                <p:cNvPr id="73" name="Freeform 9"/>
                <p:cNvSpPr/>
                <p:nvPr/>
              </p:nvSpPr>
              <p:spPr>
                <a:xfrm>
                  <a:off x="0" y="0"/>
                  <a:ext cx="1295215" cy="175329"/>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74" name="TextBox 10"/>
                <p:cNvSpPr txBox="1"/>
                <p:nvPr/>
              </p:nvSpPr>
              <p:spPr>
                <a:xfrm>
                  <a:off x="0" y="-47625"/>
                  <a:ext cx="1295215" cy="222954"/>
                </a:xfrm>
                <a:prstGeom prst="rect">
                  <a:avLst/>
                </a:prstGeom>
              </p:spPr>
              <p:txBody>
                <a:bodyPr lIns="50800" tIns="50800" rIns="50800" bIns="50800" rtlCol="0" anchor="ctr"/>
                <a:lstStyle/>
                <a:p>
                  <a:pPr algn="ctr">
                    <a:lnSpc>
                      <a:spcPts val="2800"/>
                    </a:lnSpc>
                  </a:pPr>
                  <a:endParaRPr/>
                </a:p>
              </p:txBody>
            </p:sp>
          </p:grpSp>
          <p:sp>
            <p:nvSpPr>
              <p:cNvPr id="76" name="TextBox 24"/>
              <p:cNvSpPr txBox="1"/>
              <p:nvPr/>
            </p:nvSpPr>
            <p:spPr>
              <a:xfrm>
                <a:off x="7553986" y="4279610"/>
                <a:ext cx="4919042" cy="687368"/>
              </a:xfrm>
              <a:prstGeom prst="rect">
                <a:avLst/>
              </a:prstGeom>
            </p:spPr>
            <p:txBody>
              <a:bodyPr lIns="0" tIns="0" rIns="0" bIns="0" rtlCol="0" anchor="t">
                <a:spAutoFit/>
              </a:bodyPr>
              <a:lstStyle/>
              <a:p>
                <a:pPr algn="just">
                  <a:lnSpc>
                    <a:spcPts val="2800"/>
                  </a:lnSpc>
                </a:pPr>
                <a:r>
                  <a:rPr lang="zh-TW" altLang="en-US"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rPr>
                  <a:t>以法律有明文規定刑事處罰者為限。</a:t>
                </a:r>
                <a:endParaRPr lang="en-US" altLang="zh-TW"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endParaRPr>
              </a:p>
              <a:p>
                <a:pPr algn="just">
                  <a:lnSpc>
                    <a:spcPts val="2800"/>
                  </a:lnSpc>
                </a:pPr>
                <a:r>
                  <a:rPr lang="zh-TW" altLang="en-US"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rPr>
                  <a:t>如：刑法</a:t>
                </a:r>
                <a:r>
                  <a:rPr lang="en-US" altLang="zh-TW"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rPr>
                  <a:t>§270</a:t>
                </a:r>
                <a:r>
                  <a:rPr lang="zh-TW" altLang="en-US"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rPr>
                  <a:t>公務員包庇賭博罪。</a:t>
                </a:r>
                <a:endParaRPr lang="en-US"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endParaRPr>
              </a:p>
            </p:txBody>
          </p:sp>
          <p:sp>
            <p:nvSpPr>
              <p:cNvPr id="77" name="TextBox 27"/>
              <p:cNvSpPr txBox="1"/>
              <p:nvPr/>
            </p:nvSpPr>
            <p:spPr>
              <a:xfrm>
                <a:off x="7635198" y="3584346"/>
                <a:ext cx="4191000" cy="397545"/>
              </a:xfrm>
              <a:prstGeom prst="rect">
                <a:avLst/>
              </a:prstGeom>
            </p:spPr>
            <p:txBody>
              <a:bodyPr wrap="square" lIns="0" tIns="0" rIns="0" bIns="0" rtlCol="0" anchor="t">
                <a:spAutoFit/>
              </a:bodyPr>
              <a:lstStyle/>
              <a:p>
                <a:pPr>
                  <a:lnSpc>
                    <a:spcPts val="308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rPr>
                  <a:t>包庇犯罪</a:t>
                </a:r>
                <a:endParaRPr 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endParaRPr>
              </a:p>
            </p:txBody>
          </p:sp>
          <p:grpSp>
            <p:nvGrpSpPr>
              <p:cNvPr id="128" name="群組 127"/>
              <p:cNvGrpSpPr/>
              <p:nvPr/>
            </p:nvGrpSpPr>
            <p:grpSpPr>
              <a:xfrm>
                <a:off x="6347545" y="3456868"/>
                <a:ext cx="666000" cy="666000"/>
                <a:chOff x="14100104" y="3053490"/>
                <a:chExt cx="666000" cy="666000"/>
              </a:xfrm>
            </p:grpSpPr>
            <p:sp>
              <p:nvSpPr>
                <p:cNvPr id="129" name="Freeform 26"/>
                <p:cNvSpPr>
                  <a:spLocks noChangeAspect="1"/>
                </p:cNvSpPr>
                <p:nvPr/>
              </p:nvSpPr>
              <p:spPr>
                <a:xfrm>
                  <a:off x="14100104" y="3053490"/>
                  <a:ext cx="666000" cy="6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DFC"/>
                </a:solidFill>
                <a:ln w="19050">
                  <a:solidFill>
                    <a:srgbClr val="578FD3"/>
                  </a:solidFill>
                </a:ln>
              </p:spPr>
            </p:sp>
            <p:sp>
              <p:nvSpPr>
                <p:cNvPr id="130" name="文字方塊 129"/>
                <p:cNvSpPr txBox="1"/>
                <p:nvPr/>
              </p:nvSpPr>
              <p:spPr>
                <a:xfrm>
                  <a:off x="14249400" y="3155658"/>
                  <a:ext cx="367408" cy="461665"/>
                </a:xfrm>
                <a:prstGeom prst="rect">
                  <a:avLst/>
                </a:prstGeom>
                <a:noFill/>
              </p:spPr>
              <p:txBody>
                <a:bodyPr wrap="none" rtlCol="0">
                  <a:spAutoFit/>
                </a:bodyPr>
                <a:lstStyle/>
                <a:p>
                  <a:r>
                    <a:rPr lang="en-US" altLang="zh-TW" sz="2400" b="1" dirty="0">
                      <a:solidFill>
                        <a:srgbClr val="133463"/>
                      </a:solidFill>
                      <a:latin typeface="微軟正黑體" panose="020B0604030504040204" pitchFamily="34" charset="-120"/>
                      <a:ea typeface="微軟正黑體" panose="020B0604030504040204" pitchFamily="34" charset="-120"/>
                    </a:rPr>
                    <a:t>3</a:t>
                  </a:r>
                  <a:endParaRPr lang="zh-TW" altLang="en-US" sz="2400" b="1" dirty="0">
                    <a:solidFill>
                      <a:srgbClr val="133463"/>
                    </a:solidFill>
                    <a:latin typeface="微軟正黑體" panose="020B0604030504040204" pitchFamily="34" charset="-120"/>
                    <a:ea typeface="微軟正黑體" panose="020B0604030504040204" pitchFamily="34" charset="-120"/>
                  </a:endParaRPr>
                </a:p>
              </p:txBody>
            </p:sp>
          </p:grpSp>
          <p:grpSp>
            <p:nvGrpSpPr>
              <p:cNvPr id="84" name="Group 8"/>
              <p:cNvGrpSpPr/>
              <p:nvPr/>
            </p:nvGrpSpPr>
            <p:grpSpPr>
              <a:xfrm>
                <a:off x="7254198" y="5094016"/>
                <a:ext cx="5417660" cy="665701"/>
                <a:chOff x="0" y="0"/>
                <a:chExt cx="1295215" cy="175329"/>
              </a:xfrm>
            </p:grpSpPr>
            <p:sp>
              <p:nvSpPr>
                <p:cNvPr id="88" name="Freeform 9"/>
                <p:cNvSpPr/>
                <p:nvPr/>
              </p:nvSpPr>
              <p:spPr>
                <a:xfrm>
                  <a:off x="0" y="0"/>
                  <a:ext cx="1295215" cy="175329"/>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89" name="TextBox 10"/>
                <p:cNvSpPr txBox="1"/>
                <p:nvPr/>
              </p:nvSpPr>
              <p:spPr>
                <a:xfrm>
                  <a:off x="0" y="-47625"/>
                  <a:ext cx="1295215" cy="222954"/>
                </a:xfrm>
                <a:prstGeom prst="rect">
                  <a:avLst/>
                </a:prstGeom>
              </p:spPr>
              <p:txBody>
                <a:bodyPr lIns="50800" tIns="50800" rIns="50800" bIns="50800" rtlCol="0" anchor="ctr"/>
                <a:lstStyle/>
                <a:p>
                  <a:pPr algn="ctr">
                    <a:lnSpc>
                      <a:spcPts val="2800"/>
                    </a:lnSpc>
                  </a:pPr>
                  <a:endParaRPr/>
                </a:p>
              </p:txBody>
            </p:sp>
          </p:grpSp>
          <p:sp>
            <p:nvSpPr>
              <p:cNvPr id="87" name="TextBox 27"/>
              <p:cNvSpPr txBox="1"/>
              <p:nvPr/>
            </p:nvSpPr>
            <p:spPr>
              <a:xfrm>
                <a:off x="7635198" y="5221494"/>
                <a:ext cx="4191000" cy="397545"/>
              </a:xfrm>
              <a:prstGeom prst="rect">
                <a:avLst/>
              </a:prstGeom>
            </p:spPr>
            <p:txBody>
              <a:bodyPr wrap="square" lIns="0" tIns="0" rIns="0" bIns="0" rtlCol="0" anchor="t">
                <a:spAutoFit/>
              </a:bodyPr>
              <a:lstStyle/>
              <a:p>
                <a:pPr>
                  <a:lnSpc>
                    <a:spcPts val="308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rPr>
                  <a:t>違反利益衝突迴避法</a:t>
                </a:r>
                <a:endParaRPr 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endParaRPr>
              </a:p>
            </p:txBody>
          </p:sp>
          <p:grpSp>
            <p:nvGrpSpPr>
              <p:cNvPr id="131" name="群組 130"/>
              <p:cNvGrpSpPr/>
              <p:nvPr/>
            </p:nvGrpSpPr>
            <p:grpSpPr>
              <a:xfrm>
                <a:off x="6347545" y="5093866"/>
                <a:ext cx="666000" cy="666000"/>
                <a:chOff x="14100104" y="3053490"/>
                <a:chExt cx="666000" cy="666000"/>
              </a:xfrm>
            </p:grpSpPr>
            <p:sp>
              <p:nvSpPr>
                <p:cNvPr id="132" name="Freeform 26"/>
                <p:cNvSpPr>
                  <a:spLocks noChangeAspect="1"/>
                </p:cNvSpPr>
                <p:nvPr/>
              </p:nvSpPr>
              <p:spPr>
                <a:xfrm>
                  <a:off x="14100104" y="3053490"/>
                  <a:ext cx="666000" cy="6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DFC"/>
                </a:solidFill>
                <a:ln w="19050">
                  <a:solidFill>
                    <a:srgbClr val="578FD3"/>
                  </a:solidFill>
                </a:ln>
              </p:spPr>
            </p:sp>
            <p:sp>
              <p:nvSpPr>
                <p:cNvPr id="133" name="文字方塊 132"/>
                <p:cNvSpPr txBox="1"/>
                <p:nvPr/>
              </p:nvSpPr>
              <p:spPr>
                <a:xfrm>
                  <a:off x="14249400" y="3155658"/>
                  <a:ext cx="367408" cy="461665"/>
                </a:xfrm>
                <a:prstGeom prst="rect">
                  <a:avLst/>
                </a:prstGeom>
                <a:noFill/>
              </p:spPr>
              <p:txBody>
                <a:bodyPr wrap="none" rtlCol="0">
                  <a:spAutoFit/>
                </a:bodyPr>
                <a:lstStyle/>
                <a:p>
                  <a:r>
                    <a:rPr lang="en-US" altLang="zh-TW" sz="2400" b="1" dirty="0">
                      <a:solidFill>
                        <a:srgbClr val="133463"/>
                      </a:solidFill>
                      <a:latin typeface="微軟正黑體" panose="020B0604030504040204" pitchFamily="34" charset="-120"/>
                      <a:ea typeface="微軟正黑體" panose="020B0604030504040204" pitchFamily="34" charset="-120"/>
                    </a:rPr>
                    <a:t>4</a:t>
                  </a:r>
                  <a:endParaRPr lang="zh-TW" altLang="en-US" sz="2400" b="1" dirty="0">
                    <a:solidFill>
                      <a:srgbClr val="133463"/>
                    </a:solidFill>
                    <a:latin typeface="微軟正黑體" panose="020B0604030504040204" pitchFamily="34" charset="-120"/>
                    <a:ea typeface="微軟正黑體" panose="020B0604030504040204" pitchFamily="34" charset="-120"/>
                  </a:endParaRPr>
                </a:p>
              </p:txBody>
            </p:sp>
          </p:grpSp>
          <p:grpSp>
            <p:nvGrpSpPr>
              <p:cNvPr id="91" name="Group 8"/>
              <p:cNvGrpSpPr/>
              <p:nvPr/>
            </p:nvGrpSpPr>
            <p:grpSpPr>
              <a:xfrm>
                <a:off x="7254198" y="5959199"/>
                <a:ext cx="5417660" cy="665701"/>
                <a:chOff x="0" y="0"/>
                <a:chExt cx="1295215" cy="175329"/>
              </a:xfrm>
            </p:grpSpPr>
            <p:sp>
              <p:nvSpPr>
                <p:cNvPr id="95" name="Freeform 9"/>
                <p:cNvSpPr/>
                <p:nvPr/>
              </p:nvSpPr>
              <p:spPr>
                <a:xfrm>
                  <a:off x="0" y="0"/>
                  <a:ext cx="1295215" cy="175329"/>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41B8D5"/>
                </a:solidFill>
              </p:spPr>
            </p:sp>
            <p:sp>
              <p:nvSpPr>
                <p:cNvPr id="96" name="TextBox 10"/>
                <p:cNvSpPr txBox="1"/>
                <p:nvPr/>
              </p:nvSpPr>
              <p:spPr>
                <a:xfrm>
                  <a:off x="0" y="-47625"/>
                  <a:ext cx="1295215" cy="222954"/>
                </a:xfrm>
                <a:prstGeom prst="rect">
                  <a:avLst/>
                </a:prstGeom>
              </p:spPr>
              <p:txBody>
                <a:bodyPr lIns="50800" tIns="50800" rIns="50800" bIns="50800" rtlCol="0" anchor="ctr"/>
                <a:lstStyle/>
                <a:p>
                  <a:pPr algn="ctr">
                    <a:lnSpc>
                      <a:spcPts val="2800"/>
                    </a:lnSpc>
                  </a:pPr>
                  <a:endParaRPr/>
                </a:p>
              </p:txBody>
            </p:sp>
          </p:grpSp>
          <p:sp>
            <p:nvSpPr>
              <p:cNvPr id="94" name="TextBox 27"/>
              <p:cNvSpPr txBox="1"/>
              <p:nvPr/>
            </p:nvSpPr>
            <p:spPr>
              <a:xfrm>
                <a:off x="7635198" y="6098973"/>
                <a:ext cx="4191000" cy="397545"/>
              </a:xfrm>
              <a:prstGeom prst="rect">
                <a:avLst/>
              </a:prstGeom>
            </p:spPr>
            <p:txBody>
              <a:bodyPr wrap="square" lIns="0" tIns="0" rIns="0" bIns="0" rtlCol="0" anchor="t">
                <a:spAutoFit/>
              </a:bodyPr>
              <a:lstStyle/>
              <a:p>
                <a:pPr>
                  <a:lnSpc>
                    <a:spcPts val="308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rPr>
                  <a:t>違反政府採購法</a:t>
                </a:r>
                <a:endParaRPr 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endParaRPr>
              </a:p>
            </p:txBody>
          </p:sp>
          <p:grpSp>
            <p:nvGrpSpPr>
              <p:cNvPr id="134" name="群組 133"/>
              <p:cNvGrpSpPr/>
              <p:nvPr/>
            </p:nvGrpSpPr>
            <p:grpSpPr>
              <a:xfrm>
                <a:off x="6347545" y="5958899"/>
                <a:ext cx="666000" cy="666000"/>
                <a:chOff x="14100104" y="3053490"/>
                <a:chExt cx="666000" cy="666000"/>
              </a:xfrm>
            </p:grpSpPr>
            <p:sp>
              <p:nvSpPr>
                <p:cNvPr id="135" name="Freeform 26"/>
                <p:cNvSpPr>
                  <a:spLocks noChangeAspect="1"/>
                </p:cNvSpPr>
                <p:nvPr/>
              </p:nvSpPr>
              <p:spPr>
                <a:xfrm>
                  <a:off x="14100104" y="3053490"/>
                  <a:ext cx="666000" cy="6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DFC"/>
                </a:solidFill>
                <a:ln w="19050">
                  <a:solidFill>
                    <a:srgbClr val="578FD3"/>
                  </a:solidFill>
                </a:ln>
              </p:spPr>
            </p:sp>
            <p:sp>
              <p:nvSpPr>
                <p:cNvPr id="136" name="文字方塊 135"/>
                <p:cNvSpPr txBox="1"/>
                <p:nvPr/>
              </p:nvSpPr>
              <p:spPr>
                <a:xfrm>
                  <a:off x="14249400" y="3155658"/>
                  <a:ext cx="367408" cy="461665"/>
                </a:xfrm>
                <a:prstGeom prst="rect">
                  <a:avLst/>
                </a:prstGeom>
                <a:noFill/>
              </p:spPr>
              <p:txBody>
                <a:bodyPr wrap="none" rtlCol="0">
                  <a:spAutoFit/>
                </a:bodyPr>
                <a:lstStyle/>
                <a:p>
                  <a:r>
                    <a:rPr lang="en-US" altLang="zh-TW" sz="2400" b="1" dirty="0">
                      <a:solidFill>
                        <a:srgbClr val="133463"/>
                      </a:solidFill>
                      <a:latin typeface="微軟正黑體" panose="020B0604030504040204" pitchFamily="34" charset="-120"/>
                      <a:ea typeface="微軟正黑體" panose="020B0604030504040204" pitchFamily="34" charset="-120"/>
                    </a:rPr>
                    <a:t>5</a:t>
                  </a:r>
                  <a:endParaRPr lang="zh-TW" altLang="en-US" sz="2400" b="1" dirty="0">
                    <a:solidFill>
                      <a:srgbClr val="133463"/>
                    </a:solidFill>
                    <a:latin typeface="微軟正黑體" panose="020B0604030504040204" pitchFamily="34" charset="-120"/>
                    <a:ea typeface="微軟正黑體" panose="020B0604030504040204" pitchFamily="34" charset="-120"/>
                  </a:endParaRPr>
                </a:p>
              </p:txBody>
            </p:sp>
          </p:grpSp>
          <p:grpSp>
            <p:nvGrpSpPr>
              <p:cNvPr id="138" name="Group 8"/>
              <p:cNvGrpSpPr/>
              <p:nvPr/>
            </p:nvGrpSpPr>
            <p:grpSpPr>
              <a:xfrm>
                <a:off x="7254198" y="6849120"/>
                <a:ext cx="5417660" cy="665701"/>
                <a:chOff x="0" y="0"/>
                <a:chExt cx="1295215" cy="175329"/>
              </a:xfrm>
            </p:grpSpPr>
            <p:sp>
              <p:nvSpPr>
                <p:cNvPr id="143" name="Freeform 9"/>
                <p:cNvSpPr/>
                <p:nvPr/>
              </p:nvSpPr>
              <p:spPr>
                <a:xfrm>
                  <a:off x="0" y="0"/>
                  <a:ext cx="1295215" cy="175329"/>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3A577B"/>
                </a:solidFill>
              </p:spPr>
            </p:sp>
            <p:sp>
              <p:nvSpPr>
                <p:cNvPr id="144" name="TextBox 10"/>
                <p:cNvSpPr txBox="1"/>
                <p:nvPr/>
              </p:nvSpPr>
              <p:spPr>
                <a:xfrm>
                  <a:off x="0" y="-47625"/>
                  <a:ext cx="1295215" cy="222954"/>
                </a:xfrm>
                <a:prstGeom prst="rect">
                  <a:avLst/>
                </a:prstGeom>
              </p:spPr>
              <p:txBody>
                <a:bodyPr lIns="50800" tIns="50800" rIns="50800" bIns="50800" rtlCol="0" anchor="ctr"/>
                <a:lstStyle/>
                <a:p>
                  <a:pPr algn="ctr">
                    <a:lnSpc>
                      <a:spcPts val="2800"/>
                    </a:lnSpc>
                  </a:pPr>
                  <a:endParaRPr/>
                </a:p>
              </p:txBody>
            </p:sp>
          </p:grpSp>
          <p:sp>
            <p:nvSpPr>
              <p:cNvPr id="139" name="TextBox 27"/>
              <p:cNvSpPr txBox="1"/>
              <p:nvPr/>
            </p:nvSpPr>
            <p:spPr>
              <a:xfrm>
                <a:off x="7635198" y="7028658"/>
                <a:ext cx="4191000" cy="397545"/>
              </a:xfrm>
              <a:prstGeom prst="rect">
                <a:avLst/>
              </a:prstGeom>
            </p:spPr>
            <p:txBody>
              <a:bodyPr wrap="square" lIns="0" tIns="0" rIns="0" bIns="0" rtlCol="0" anchor="t">
                <a:spAutoFit/>
              </a:bodyPr>
              <a:lstStyle/>
              <a:p>
                <a:pPr>
                  <a:lnSpc>
                    <a:spcPts val="308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rPr>
                  <a:t>法官法應付評鑑行為</a:t>
                </a:r>
                <a:endParaRPr 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endParaRPr>
              </a:p>
            </p:txBody>
          </p:sp>
          <p:grpSp>
            <p:nvGrpSpPr>
              <p:cNvPr id="140" name="群組 139"/>
              <p:cNvGrpSpPr/>
              <p:nvPr/>
            </p:nvGrpSpPr>
            <p:grpSpPr>
              <a:xfrm>
                <a:off x="6347545" y="6816783"/>
                <a:ext cx="666000" cy="666000"/>
                <a:chOff x="14100104" y="3053490"/>
                <a:chExt cx="666000" cy="666000"/>
              </a:xfrm>
            </p:grpSpPr>
            <p:sp>
              <p:nvSpPr>
                <p:cNvPr id="141" name="Freeform 26"/>
                <p:cNvSpPr>
                  <a:spLocks noChangeAspect="1"/>
                </p:cNvSpPr>
                <p:nvPr/>
              </p:nvSpPr>
              <p:spPr>
                <a:xfrm>
                  <a:off x="14100104" y="3053490"/>
                  <a:ext cx="666000" cy="6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DFC"/>
                </a:solidFill>
                <a:ln w="19050">
                  <a:solidFill>
                    <a:srgbClr val="578FD3"/>
                  </a:solidFill>
                </a:ln>
              </p:spPr>
            </p:sp>
            <p:sp>
              <p:nvSpPr>
                <p:cNvPr id="142" name="文字方塊 141"/>
                <p:cNvSpPr txBox="1"/>
                <p:nvPr/>
              </p:nvSpPr>
              <p:spPr>
                <a:xfrm>
                  <a:off x="14249400" y="3155658"/>
                  <a:ext cx="367408" cy="461665"/>
                </a:xfrm>
                <a:prstGeom prst="rect">
                  <a:avLst/>
                </a:prstGeom>
                <a:noFill/>
              </p:spPr>
              <p:txBody>
                <a:bodyPr wrap="none" rtlCol="0">
                  <a:spAutoFit/>
                </a:bodyPr>
                <a:lstStyle/>
                <a:p>
                  <a:r>
                    <a:rPr lang="en-US" altLang="zh-TW" sz="2400" b="1" dirty="0">
                      <a:solidFill>
                        <a:srgbClr val="133463"/>
                      </a:solidFill>
                      <a:latin typeface="微軟正黑體" panose="020B0604030504040204" pitchFamily="34" charset="-120"/>
                      <a:ea typeface="微軟正黑體" panose="020B0604030504040204" pitchFamily="34" charset="-120"/>
                    </a:rPr>
                    <a:t>6</a:t>
                  </a:r>
                  <a:endParaRPr lang="zh-TW" altLang="en-US" sz="2400" b="1" dirty="0">
                    <a:solidFill>
                      <a:srgbClr val="133463"/>
                    </a:solidFill>
                    <a:latin typeface="微軟正黑體" panose="020B0604030504040204" pitchFamily="34" charset="-120"/>
                    <a:ea typeface="微軟正黑體" panose="020B0604030504040204" pitchFamily="34" charset="-120"/>
                  </a:endParaRPr>
                </a:p>
              </p:txBody>
            </p:sp>
          </p:grpSp>
          <p:grpSp>
            <p:nvGrpSpPr>
              <p:cNvPr id="146" name="Group 8"/>
              <p:cNvGrpSpPr/>
              <p:nvPr/>
            </p:nvGrpSpPr>
            <p:grpSpPr>
              <a:xfrm>
                <a:off x="7254485" y="7717885"/>
                <a:ext cx="5417660" cy="665701"/>
                <a:chOff x="0" y="0"/>
                <a:chExt cx="1295215" cy="175329"/>
              </a:xfrm>
            </p:grpSpPr>
            <p:sp>
              <p:nvSpPr>
                <p:cNvPr id="152" name="Freeform 9"/>
                <p:cNvSpPr/>
                <p:nvPr/>
              </p:nvSpPr>
              <p:spPr>
                <a:xfrm>
                  <a:off x="0" y="0"/>
                  <a:ext cx="1295215" cy="175329"/>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41B8D5"/>
                </a:solidFill>
              </p:spPr>
            </p:sp>
            <p:sp>
              <p:nvSpPr>
                <p:cNvPr id="153" name="TextBox 10"/>
                <p:cNvSpPr txBox="1"/>
                <p:nvPr/>
              </p:nvSpPr>
              <p:spPr>
                <a:xfrm>
                  <a:off x="0" y="-47625"/>
                  <a:ext cx="1295215" cy="222954"/>
                </a:xfrm>
                <a:prstGeom prst="rect">
                  <a:avLst/>
                </a:prstGeom>
              </p:spPr>
              <p:txBody>
                <a:bodyPr lIns="50800" tIns="50800" rIns="50800" bIns="50800" rtlCol="0" anchor="ctr"/>
                <a:lstStyle/>
                <a:p>
                  <a:pPr algn="ctr">
                    <a:lnSpc>
                      <a:spcPts val="2800"/>
                    </a:lnSpc>
                  </a:pPr>
                  <a:endParaRPr/>
                </a:p>
              </p:txBody>
            </p:sp>
          </p:grpSp>
          <p:sp>
            <p:nvSpPr>
              <p:cNvPr id="148" name="TextBox 27"/>
              <p:cNvSpPr txBox="1"/>
              <p:nvPr/>
            </p:nvSpPr>
            <p:spPr>
              <a:xfrm>
                <a:off x="7617869" y="7845363"/>
                <a:ext cx="4754296" cy="397545"/>
              </a:xfrm>
              <a:prstGeom prst="rect">
                <a:avLst/>
              </a:prstGeom>
            </p:spPr>
            <p:txBody>
              <a:bodyPr wrap="square" lIns="0" tIns="0" rIns="0" bIns="0" rtlCol="0" anchor="t">
                <a:spAutoFit/>
              </a:bodyPr>
              <a:lstStyle/>
              <a:p>
                <a:pPr>
                  <a:lnSpc>
                    <a:spcPts val="308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rPr>
                  <a:t>危害公共利益且情節重大</a:t>
                </a:r>
                <a:endParaRPr lang="en-US" sz="2800" b="1" dirty="0">
                  <a:solidFill>
                    <a:srgbClr val="C00000"/>
                  </a:solidFill>
                  <a:latin typeface="微軟正黑體" panose="020B0604030504040204" pitchFamily="34" charset="-120"/>
                  <a:ea typeface="微軟正黑體" panose="020B0604030504040204" pitchFamily="34" charset="-120"/>
                  <a:cs typeface="Aileron Ultra-Bold"/>
                  <a:sym typeface="Aileron Ultra-Bold"/>
                </a:endParaRPr>
              </a:p>
            </p:txBody>
          </p:sp>
          <p:grpSp>
            <p:nvGrpSpPr>
              <p:cNvPr id="149" name="群組 148"/>
              <p:cNvGrpSpPr/>
              <p:nvPr/>
            </p:nvGrpSpPr>
            <p:grpSpPr>
              <a:xfrm>
                <a:off x="6347545" y="7711135"/>
                <a:ext cx="666000" cy="666000"/>
                <a:chOff x="14100104" y="3053490"/>
                <a:chExt cx="666000" cy="666000"/>
              </a:xfrm>
            </p:grpSpPr>
            <p:sp>
              <p:nvSpPr>
                <p:cNvPr id="150" name="Freeform 26"/>
                <p:cNvSpPr>
                  <a:spLocks noChangeAspect="1"/>
                </p:cNvSpPr>
                <p:nvPr/>
              </p:nvSpPr>
              <p:spPr>
                <a:xfrm>
                  <a:off x="14100104" y="3053490"/>
                  <a:ext cx="666000" cy="6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DFC"/>
                </a:solidFill>
                <a:ln w="19050">
                  <a:solidFill>
                    <a:srgbClr val="578FD3"/>
                  </a:solidFill>
                </a:ln>
              </p:spPr>
            </p:sp>
            <p:sp>
              <p:nvSpPr>
                <p:cNvPr id="151" name="文字方塊 150"/>
                <p:cNvSpPr txBox="1"/>
                <p:nvPr/>
              </p:nvSpPr>
              <p:spPr>
                <a:xfrm>
                  <a:off x="14249400" y="3155658"/>
                  <a:ext cx="367408" cy="461665"/>
                </a:xfrm>
                <a:prstGeom prst="rect">
                  <a:avLst/>
                </a:prstGeom>
                <a:noFill/>
              </p:spPr>
              <p:txBody>
                <a:bodyPr wrap="none" rtlCol="0">
                  <a:spAutoFit/>
                </a:bodyPr>
                <a:lstStyle/>
                <a:p>
                  <a:r>
                    <a:rPr lang="en-US" altLang="zh-TW" sz="2400" b="1" dirty="0">
                      <a:solidFill>
                        <a:srgbClr val="133463"/>
                      </a:solidFill>
                      <a:latin typeface="微軟正黑體" panose="020B0604030504040204" pitchFamily="34" charset="-120"/>
                      <a:ea typeface="微軟正黑體" panose="020B0604030504040204" pitchFamily="34" charset="-120"/>
                    </a:rPr>
                    <a:t>7</a:t>
                  </a:r>
                  <a:endParaRPr lang="zh-TW" altLang="en-US" sz="2400" b="1" dirty="0">
                    <a:solidFill>
                      <a:srgbClr val="133463"/>
                    </a:solidFill>
                    <a:latin typeface="微軟正黑體" panose="020B0604030504040204" pitchFamily="34" charset="-120"/>
                    <a:ea typeface="微軟正黑體" panose="020B0604030504040204" pitchFamily="34" charset="-120"/>
                  </a:endParaRPr>
                </a:p>
              </p:txBody>
            </p:sp>
          </p:grpSp>
          <p:grpSp>
            <p:nvGrpSpPr>
              <p:cNvPr id="155" name="Group 8"/>
              <p:cNvGrpSpPr/>
              <p:nvPr/>
            </p:nvGrpSpPr>
            <p:grpSpPr>
              <a:xfrm>
                <a:off x="7254485" y="8594424"/>
                <a:ext cx="5417660" cy="665701"/>
                <a:chOff x="0" y="0"/>
                <a:chExt cx="1295215" cy="175329"/>
              </a:xfrm>
            </p:grpSpPr>
            <p:sp>
              <p:nvSpPr>
                <p:cNvPr id="160" name="Freeform 9"/>
                <p:cNvSpPr/>
                <p:nvPr/>
              </p:nvSpPr>
              <p:spPr>
                <a:xfrm>
                  <a:off x="0" y="0"/>
                  <a:ext cx="1295215" cy="175329"/>
                </a:xfrm>
                <a:custGeom>
                  <a:avLst/>
                  <a:gdLst/>
                  <a:ahLst/>
                  <a:cxnLst/>
                  <a:rect l="l" t="t" r="r" b="b"/>
                  <a:pathLst>
                    <a:path w="1295215" h="175329">
                      <a:moveTo>
                        <a:pt x="80288" y="0"/>
                      </a:moveTo>
                      <a:lnTo>
                        <a:pt x="1214927" y="0"/>
                      </a:lnTo>
                      <a:cubicBezTo>
                        <a:pt x="1236221" y="0"/>
                        <a:pt x="1256642" y="8459"/>
                        <a:pt x="1271699" y="23516"/>
                      </a:cubicBezTo>
                      <a:cubicBezTo>
                        <a:pt x="1286756" y="38573"/>
                        <a:pt x="1295215" y="58994"/>
                        <a:pt x="1295215" y="80288"/>
                      </a:cubicBezTo>
                      <a:lnTo>
                        <a:pt x="1295215" y="95041"/>
                      </a:lnTo>
                      <a:cubicBezTo>
                        <a:pt x="1295215" y="116334"/>
                        <a:pt x="1286756" y="136756"/>
                        <a:pt x="1271699" y="151813"/>
                      </a:cubicBezTo>
                      <a:cubicBezTo>
                        <a:pt x="1256642" y="166870"/>
                        <a:pt x="1236221" y="175329"/>
                        <a:pt x="1214927" y="175329"/>
                      </a:cubicBezTo>
                      <a:lnTo>
                        <a:pt x="80288" y="175329"/>
                      </a:lnTo>
                      <a:cubicBezTo>
                        <a:pt x="58994" y="175329"/>
                        <a:pt x="38573" y="166870"/>
                        <a:pt x="23516" y="151813"/>
                      </a:cubicBezTo>
                      <a:cubicBezTo>
                        <a:pt x="8459" y="136756"/>
                        <a:pt x="0" y="116334"/>
                        <a:pt x="0" y="95041"/>
                      </a:cubicBezTo>
                      <a:lnTo>
                        <a:pt x="0" y="80288"/>
                      </a:lnTo>
                      <a:cubicBezTo>
                        <a:pt x="0" y="58994"/>
                        <a:pt x="8459" y="38573"/>
                        <a:pt x="23516" y="23516"/>
                      </a:cubicBezTo>
                      <a:cubicBezTo>
                        <a:pt x="38573" y="8459"/>
                        <a:pt x="58994" y="0"/>
                        <a:pt x="80288" y="0"/>
                      </a:cubicBezTo>
                      <a:close/>
                    </a:path>
                  </a:pathLst>
                </a:custGeom>
                <a:solidFill>
                  <a:srgbClr val="41B8D5"/>
                </a:solidFill>
              </p:spPr>
            </p:sp>
            <p:sp>
              <p:nvSpPr>
                <p:cNvPr id="161" name="TextBox 10"/>
                <p:cNvSpPr txBox="1"/>
                <p:nvPr/>
              </p:nvSpPr>
              <p:spPr>
                <a:xfrm>
                  <a:off x="0" y="-47625"/>
                  <a:ext cx="1295215" cy="222954"/>
                </a:xfrm>
                <a:prstGeom prst="rect">
                  <a:avLst/>
                </a:prstGeom>
              </p:spPr>
              <p:txBody>
                <a:bodyPr lIns="50800" tIns="50800" rIns="50800" bIns="50800" rtlCol="0" anchor="ctr"/>
                <a:lstStyle/>
                <a:p>
                  <a:pPr algn="ctr">
                    <a:lnSpc>
                      <a:spcPts val="2800"/>
                    </a:lnSpc>
                  </a:pPr>
                  <a:endParaRPr/>
                </a:p>
              </p:txBody>
            </p:sp>
          </p:grpSp>
          <p:sp>
            <p:nvSpPr>
              <p:cNvPr id="156" name="TextBox 27"/>
              <p:cNvSpPr txBox="1"/>
              <p:nvPr/>
            </p:nvSpPr>
            <p:spPr>
              <a:xfrm>
                <a:off x="7617869" y="8721902"/>
                <a:ext cx="4754296" cy="397545"/>
              </a:xfrm>
              <a:prstGeom prst="rect">
                <a:avLst/>
              </a:prstGeom>
            </p:spPr>
            <p:txBody>
              <a:bodyPr wrap="square" lIns="0" tIns="0" rIns="0" bIns="0" rtlCol="0" anchor="t">
                <a:spAutoFit/>
              </a:bodyPr>
              <a:lstStyle/>
              <a:p>
                <a:pPr>
                  <a:lnSpc>
                    <a:spcPts val="3080"/>
                  </a:lnSpc>
                </a:pPr>
                <a:r>
                  <a:rPr lang="zh-TW" alt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rPr>
                  <a:t>其他涉及重大公共利益之行為</a:t>
                </a:r>
                <a:endParaRPr lang="en-US" sz="2800" b="1" dirty="0">
                  <a:solidFill>
                    <a:srgbClr val="FFFFFF"/>
                  </a:solidFill>
                  <a:latin typeface="微軟正黑體" panose="020B0604030504040204" pitchFamily="34" charset="-120"/>
                  <a:ea typeface="微軟正黑體" panose="020B0604030504040204" pitchFamily="34" charset="-120"/>
                  <a:cs typeface="Aileron Ultra-Bold"/>
                  <a:sym typeface="Aileron Ultra-Bold"/>
                </a:endParaRPr>
              </a:p>
            </p:txBody>
          </p:sp>
          <p:grpSp>
            <p:nvGrpSpPr>
              <p:cNvPr id="157" name="群組 156"/>
              <p:cNvGrpSpPr/>
              <p:nvPr/>
            </p:nvGrpSpPr>
            <p:grpSpPr>
              <a:xfrm>
                <a:off x="6347545" y="8587674"/>
                <a:ext cx="666000" cy="666000"/>
                <a:chOff x="14100104" y="3053490"/>
                <a:chExt cx="666000" cy="666000"/>
              </a:xfrm>
            </p:grpSpPr>
            <p:sp>
              <p:nvSpPr>
                <p:cNvPr id="158" name="Freeform 26"/>
                <p:cNvSpPr>
                  <a:spLocks noChangeAspect="1"/>
                </p:cNvSpPr>
                <p:nvPr/>
              </p:nvSpPr>
              <p:spPr>
                <a:xfrm>
                  <a:off x="14100104" y="3053490"/>
                  <a:ext cx="666000" cy="6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EDFC"/>
                </a:solidFill>
                <a:ln w="19050">
                  <a:solidFill>
                    <a:srgbClr val="578FD3"/>
                  </a:solidFill>
                </a:ln>
              </p:spPr>
            </p:sp>
            <p:sp>
              <p:nvSpPr>
                <p:cNvPr id="159" name="文字方塊 158"/>
                <p:cNvSpPr txBox="1"/>
                <p:nvPr/>
              </p:nvSpPr>
              <p:spPr>
                <a:xfrm>
                  <a:off x="14249400" y="3155658"/>
                  <a:ext cx="367408" cy="461665"/>
                </a:xfrm>
                <a:prstGeom prst="rect">
                  <a:avLst/>
                </a:prstGeom>
                <a:noFill/>
              </p:spPr>
              <p:txBody>
                <a:bodyPr wrap="none" rtlCol="0">
                  <a:spAutoFit/>
                </a:bodyPr>
                <a:lstStyle/>
                <a:p>
                  <a:r>
                    <a:rPr lang="en-US" altLang="zh-TW" sz="2400" b="1" dirty="0">
                      <a:solidFill>
                        <a:srgbClr val="133463"/>
                      </a:solidFill>
                      <a:latin typeface="微軟正黑體" panose="020B0604030504040204" pitchFamily="34" charset="-120"/>
                      <a:ea typeface="微軟正黑體" panose="020B0604030504040204" pitchFamily="34" charset="-120"/>
                    </a:rPr>
                    <a:t>8</a:t>
                  </a:r>
                  <a:endParaRPr lang="zh-TW" altLang="en-US" sz="2400" b="1" dirty="0">
                    <a:solidFill>
                      <a:srgbClr val="133463"/>
                    </a:solidFill>
                    <a:latin typeface="微軟正黑體" panose="020B0604030504040204" pitchFamily="34" charset="-120"/>
                    <a:ea typeface="微軟正黑體" panose="020B0604030504040204" pitchFamily="34" charset="-120"/>
                  </a:endParaRPr>
                </a:p>
              </p:txBody>
            </p:sp>
          </p:grpSp>
          <p:sp>
            <p:nvSpPr>
              <p:cNvPr id="162" name="TextBox 24"/>
              <p:cNvSpPr txBox="1"/>
              <p:nvPr/>
            </p:nvSpPr>
            <p:spPr>
              <a:xfrm>
                <a:off x="7553986" y="9387603"/>
                <a:ext cx="4731267" cy="687368"/>
              </a:xfrm>
              <a:prstGeom prst="rect">
                <a:avLst/>
              </a:prstGeom>
            </p:spPr>
            <p:txBody>
              <a:bodyPr wrap="square" lIns="0" tIns="0" rIns="0" bIns="0" rtlCol="0" anchor="t">
                <a:spAutoFit/>
              </a:bodyPr>
              <a:lstStyle/>
              <a:p>
                <a:pPr algn="just">
                  <a:lnSpc>
                    <a:spcPts val="2800"/>
                  </a:lnSpc>
                </a:pPr>
                <a:r>
                  <a:rPr lang="zh-TW" altLang="en-US"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rPr>
                  <a:t>由主管機關會商相關機關定之，並定期檢討、調整或增減</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sym typeface="Aileron Ultra-Bold"/>
                  </a:rPr>
                  <a:t>(</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rPr>
                  <a:t>§3Ⅱ</a:t>
                </a:r>
                <a:r>
                  <a:rPr lang="en-US" altLang="zh-TW" sz="2000" b="1" dirty="0">
                    <a:solidFill>
                      <a:srgbClr val="0E2F5F"/>
                    </a:solidFill>
                    <a:latin typeface="微軟正黑體" panose="020B0604030504040204" pitchFamily="34" charset="-120"/>
                    <a:ea typeface="微軟正黑體" panose="020B0604030504040204" pitchFamily="34" charset="-120"/>
                    <a:cs typeface="Aileron Ultra-Bold"/>
                    <a:sym typeface="Aileron Ultra-Bold"/>
                  </a:rPr>
                  <a:t>)</a:t>
                </a:r>
                <a:r>
                  <a:rPr lang="zh-TW" altLang="en-US"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rPr>
                  <a:t>。</a:t>
                </a:r>
                <a:endParaRPr lang="en-US" sz="2000" dirty="0">
                  <a:solidFill>
                    <a:srgbClr val="0E2F5F"/>
                  </a:solidFill>
                  <a:latin typeface="微軟正黑體" panose="020B0604030504040204" pitchFamily="34" charset="-120"/>
                  <a:ea typeface="微軟正黑體" panose="020B0604030504040204" pitchFamily="34" charset="-120"/>
                  <a:cs typeface="Aileron Ultra-Bold"/>
                  <a:sym typeface="Aileron Ultra-Bold"/>
                </a:endParaRPr>
              </a:p>
            </p:txBody>
          </p:sp>
        </p:grpSp>
        <p:sp>
          <p:nvSpPr>
            <p:cNvPr id="170" name="矩形: 圓角 32">
              <a:extLst>
                <a:ext uri="{FF2B5EF4-FFF2-40B4-BE49-F238E27FC236}">
                  <a16:creationId xmlns="" xmlns:a16="http://schemas.microsoft.com/office/drawing/2014/main" id="{D4AAF704-B35F-41F5-93A4-9E54839D29EC}"/>
                </a:ext>
              </a:extLst>
            </p:cNvPr>
            <p:cNvSpPr/>
            <p:nvPr/>
          </p:nvSpPr>
          <p:spPr>
            <a:xfrm>
              <a:off x="5894210" y="1508152"/>
              <a:ext cx="7239001" cy="8659218"/>
            </a:xfrm>
            <a:prstGeom prst="roundRect">
              <a:avLst/>
            </a:prstGeom>
            <a:noFill/>
            <a:ln w="19050" cap="flat" cmpd="sng" algn="ctr">
              <a:solidFill>
                <a:srgbClr val="929EE3"/>
              </a:solidFill>
              <a:prstDash val="dash"/>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Arial"/>
                <a:ea typeface="Arial Unicode MS"/>
                <a:cs typeface="+mn-cs"/>
              </a:endParaRPr>
            </a:p>
          </p:txBody>
        </p:sp>
      </p:grpSp>
      <p:grpSp>
        <p:nvGrpSpPr>
          <p:cNvPr id="171" name="群組 26">
            <a:extLst>
              <a:ext uri="{FF2B5EF4-FFF2-40B4-BE49-F238E27FC236}">
                <a16:creationId xmlns="" xmlns:a16="http://schemas.microsoft.com/office/drawing/2014/main" id="{E1E39319-0C74-44B4-A1B2-4AA9E324FCF4}"/>
              </a:ext>
            </a:extLst>
          </p:cNvPr>
          <p:cNvGrpSpPr>
            <a:grpSpLocks/>
          </p:cNvGrpSpPr>
          <p:nvPr/>
        </p:nvGrpSpPr>
        <p:grpSpPr bwMode="auto">
          <a:xfrm>
            <a:off x="3818602" y="5259009"/>
            <a:ext cx="1067127" cy="1067128"/>
            <a:chOff x="3837735" y="1804043"/>
            <a:chExt cx="788104" cy="788104"/>
          </a:xfrm>
        </p:grpSpPr>
        <p:sp>
          <p:nvSpPr>
            <p:cNvPr id="172" name="等於 171">
              <a:extLst>
                <a:ext uri="{FF2B5EF4-FFF2-40B4-BE49-F238E27FC236}">
                  <a16:creationId xmlns="" xmlns:a16="http://schemas.microsoft.com/office/drawing/2014/main" id="{9A7AA84E-E764-4B3A-AFCA-921A56192C9D}"/>
                </a:ext>
              </a:extLst>
            </p:cNvPr>
            <p:cNvSpPr/>
            <p:nvPr/>
          </p:nvSpPr>
          <p:spPr>
            <a:xfrm>
              <a:off x="3837735" y="1804043"/>
              <a:ext cx="788104" cy="788104"/>
            </a:xfrm>
            <a:prstGeom prst="mathEqual">
              <a:avLst/>
            </a:prstGeom>
            <a:solidFill>
              <a:srgbClr val="62B7E8">
                <a:tint val="60000"/>
                <a:hueOff val="0"/>
                <a:satOff val="0"/>
                <a:lumOff val="0"/>
                <a:alphaOff val="0"/>
              </a:srgbClr>
            </a:solidFill>
            <a:ln>
              <a:noFill/>
            </a:ln>
            <a:effectLst/>
          </p:spPr>
        </p:sp>
        <p:sp>
          <p:nvSpPr>
            <p:cNvPr id="173" name="等於 4">
              <a:extLst>
                <a:ext uri="{FF2B5EF4-FFF2-40B4-BE49-F238E27FC236}">
                  <a16:creationId xmlns="" xmlns:a16="http://schemas.microsoft.com/office/drawing/2014/main" id="{732F9E91-6957-46B8-A6D9-0AD8C57957E3}"/>
                </a:ext>
              </a:extLst>
            </p:cNvPr>
            <p:cNvSpPr txBox="1"/>
            <p:nvPr/>
          </p:nvSpPr>
          <p:spPr>
            <a:xfrm>
              <a:off x="3874485" y="1943770"/>
              <a:ext cx="578789" cy="464617"/>
            </a:xfrm>
            <a:prstGeom prst="rect">
              <a:avLst/>
            </a:prstGeom>
            <a:noFill/>
            <a:ln>
              <a:noFill/>
            </a:ln>
            <a:effectLst/>
          </p:spPr>
          <p:txBody>
            <a:bodyPr lIns="0" tIns="0" rIns="0" bIns="0" spcCol="1270" anchor="ctr"/>
            <a:lstStyle/>
            <a:p>
              <a:pPr marL="0" marR="0" lvl="0" indent="0" algn="ctr" defTabSz="1466850" eaLnBrk="1" fontAlgn="auto" latinLnBrk="0" hangingPunct="1">
                <a:lnSpc>
                  <a:spcPct val="90000"/>
                </a:lnSpc>
                <a:spcBef>
                  <a:spcPts val="0"/>
                </a:spcBef>
                <a:spcAft>
                  <a:spcPct val="35000"/>
                </a:spcAft>
                <a:buClrTx/>
                <a:buSzTx/>
                <a:buFontTx/>
                <a:buNone/>
                <a:tabLst/>
                <a:defRPr/>
              </a:pPr>
              <a:endParaRPr kumimoji="0" lang="zh-TW" altLang="en-US" sz="3300" b="0" i="0" u="none" strike="noStrike" kern="0" cap="none" spc="0" normalizeH="0" baseline="0" noProof="0" dirty="0">
                <a:ln>
                  <a:noFill/>
                </a:ln>
                <a:solidFill>
                  <a:prstClr val="white"/>
                </a:solidFill>
                <a:effectLst/>
                <a:uLnTx/>
                <a:uFillTx/>
                <a:latin typeface="Arial"/>
                <a:ea typeface="Arial Unicode MS"/>
                <a:cs typeface="+mn-cs"/>
              </a:endParaRPr>
            </a:p>
          </p:txBody>
        </p:sp>
      </p:grpSp>
      <p:grpSp>
        <p:nvGrpSpPr>
          <p:cNvPr id="8" name="群組 7"/>
          <p:cNvGrpSpPr/>
          <p:nvPr/>
        </p:nvGrpSpPr>
        <p:grpSpPr>
          <a:xfrm>
            <a:off x="1435129" y="4506420"/>
            <a:ext cx="1610391" cy="1990098"/>
            <a:chOff x="15963373" y="4083676"/>
            <a:chExt cx="1610391" cy="1990098"/>
          </a:xfrm>
        </p:grpSpPr>
        <p:pic>
          <p:nvPicPr>
            <p:cNvPr id="176" name="圖片 175">
              <a:extLst>
                <a:ext uri="{FF2B5EF4-FFF2-40B4-BE49-F238E27FC236}">
                  <a16:creationId xmlns="" xmlns:a16="http://schemas.microsoft.com/office/drawing/2014/main" id="{8304ED90-384A-4223-ACC7-342B146C1EB4}"/>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963373" y="4083676"/>
              <a:ext cx="1419530" cy="1419530"/>
            </a:xfrm>
            <a:prstGeom prst="rect">
              <a:avLst/>
            </a:prstGeom>
          </p:spPr>
        </p:pic>
        <p:sp>
          <p:nvSpPr>
            <p:cNvPr id="177" name="TextBox 41">
              <a:extLst>
                <a:ext uri="{FF2B5EF4-FFF2-40B4-BE49-F238E27FC236}">
                  <a16:creationId xmlns="" xmlns:a16="http://schemas.microsoft.com/office/drawing/2014/main" id="{BE4DBAE4-D912-4B99-9CC7-F7DD91544E4B}"/>
                </a:ext>
              </a:extLst>
            </p:cNvPr>
            <p:cNvSpPr txBox="1"/>
            <p:nvPr/>
          </p:nvSpPr>
          <p:spPr>
            <a:xfrm>
              <a:off x="16115773" y="5701877"/>
              <a:ext cx="1457991"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弊案</a:t>
              </a:r>
              <a:endParaRPr lang="en-US" sz="2800" dirty="0">
                <a:solidFill>
                  <a:srgbClr val="C00000"/>
                </a:solidFill>
                <a:latin typeface="微軟正黑體" panose="020B0604030504040204" pitchFamily="34" charset="-120"/>
                <a:ea typeface="微軟正黑體" panose="020B0604030504040204" pitchFamily="34" charset="-120"/>
              </a:endParaRPr>
            </a:p>
          </p:txBody>
        </p:sp>
      </p:grpSp>
      <p:grpSp>
        <p:nvGrpSpPr>
          <p:cNvPr id="6" name="群組 5"/>
          <p:cNvGrpSpPr/>
          <p:nvPr/>
        </p:nvGrpSpPr>
        <p:grpSpPr>
          <a:xfrm>
            <a:off x="5191610" y="4517370"/>
            <a:ext cx="2592715" cy="1991741"/>
            <a:chOff x="977377" y="4100829"/>
            <a:chExt cx="2592715" cy="1991741"/>
          </a:xfrm>
        </p:grpSpPr>
        <p:sp>
          <p:nvSpPr>
            <p:cNvPr id="40" name="TextBox 41">
              <a:extLst>
                <a:ext uri="{FF2B5EF4-FFF2-40B4-BE49-F238E27FC236}">
                  <a16:creationId xmlns="" xmlns:a16="http://schemas.microsoft.com/office/drawing/2014/main" id="{BE4DBAE4-D912-4B99-9CC7-F7DD91544E4B}"/>
                </a:ext>
              </a:extLst>
            </p:cNvPr>
            <p:cNvSpPr txBox="1"/>
            <p:nvPr/>
          </p:nvSpPr>
          <p:spPr>
            <a:xfrm>
              <a:off x="977377" y="5720673"/>
              <a:ext cx="2592715" cy="371897"/>
            </a:xfrm>
            <a:prstGeom prst="rect">
              <a:avLst/>
            </a:prstGeom>
          </p:spPr>
          <p:txBody>
            <a:bodyPr wrap="square" lIns="0" tIns="0" rIns="0" bIns="0" rtlCol="0" anchor="t">
              <a:spAutoFit/>
            </a:bodyPr>
            <a:lstStyle/>
            <a:p>
              <a:pPr algn="ctr">
                <a:lnSpc>
                  <a:spcPts val="2855"/>
                </a:lnSpc>
                <a:spcBef>
                  <a:spcPct val="0"/>
                </a:spcBef>
              </a:pPr>
              <a:r>
                <a:rPr lang="zh-TW" altLang="en-US" sz="2800" dirty="0">
                  <a:solidFill>
                    <a:srgbClr val="1E302C"/>
                  </a:solidFill>
                  <a:latin typeface="微軟正黑體" panose="020B0604030504040204" pitchFamily="34" charset="-120"/>
                  <a:ea typeface="微軟正黑體" panose="020B0604030504040204" pitchFamily="34" charset="-120"/>
                </a:rPr>
                <a:t>泛公部門人員</a:t>
              </a:r>
              <a:endParaRPr lang="en-US" sz="2800" dirty="0">
                <a:solidFill>
                  <a:srgbClr val="C00000"/>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53734" y="4100829"/>
              <a:ext cx="1440000" cy="1440000"/>
            </a:xfrm>
            <a:prstGeom prst="rect">
              <a:avLst/>
            </a:prstGeom>
          </p:spPr>
        </p:pic>
      </p:grpSp>
      <p:sp>
        <p:nvSpPr>
          <p:cNvPr id="82" name="矩形 81"/>
          <p:cNvSpPr/>
          <p:nvPr/>
        </p:nvSpPr>
        <p:spPr>
          <a:xfrm>
            <a:off x="17666472" y="9855416"/>
            <a:ext cx="621528" cy="400110"/>
          </a:xfrm>
          <a:prstGeom prst="rect">
            <a:avLst/>
          </a:prstGeom>
        </p:spPr>
        <p:txBody>
          <a:bodyPr wrap="square">
            <a:spAutoFit/>
          </a:bodyPr>
          <a:lstStyle/>
          <a:p>
            <a:fld id="{2D8883B2-2E08-43B1-A34E-55FE13E2621D}" type="slidenum">
              <a:rPr lang="en-US" altLang="zh-TW" sz="2000" smtClean="0">
                <a:solidFill>
                  <a:schemeClr val="bg1">
                    <a:lumMod val="50000"/>
                  </a:schemeClr>
                </a:solidFill>
                <a:latin typeface="Impact" panose="020B0806030902050204" pitchFamily="34" charset="0"/>
              </a:rPr>
              <a:t>8</a:t>
            </a:fld>
            <a:endParaRPr lang="en-US" altLang="zh-TW" sz="2000" dirty="0">
              <a:solidFill>
                <a:schemeClr val="bg1">
                  <a:lumMod val="50000"/>
                </a:schemeClr>
              </a:solidFill>
              <a:latin typeface="Impact" panose="020B0806030902050204" pitchFamily="34" charset="0"/>
            </a:endParaRPr>
          </a:p>
        </p:txBody>
      </p:sp>
    </p:spTree>
    <p:extLst>
      <p:ext uri="{BB962C8B-B14F-4D97-AF65-F5344CB8AC3E}">
        <p14:creationId xmlns:p14="http://schemas.microsoft.com/office/powerpoint/2010/main" val="1584835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Custom 2">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1A3253"/>
      </a:accent5>
      <a:accent6>
        <a:srgbClr val="091424"/>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4298</TotalTime>
  <Words>4171</Words>
  <Application>Microsoft Office PowerPoint</Application>
  <PresentationFormat>自訂</PresentationFormat>
  <Paragraphs>356</Paragraphs>
  <Slides>23</Slides>
  <Notes>23</Notes>
  <HiddenSlides>0</HiddenSlides>
  <MMClips>0</MMClips>
  <ScaleCrop>false</ScaleCrop>
  <HeadingPairs>
    <vt:vector size="6" baseType="variant">
      <vt:variant>
        <vt:lpstr>使用字型</vt:lpstr>
      </vt:variant>
      <vt:variant>
        <vt:i4>17</vt:i4>
      </vt:variant>
      <vt:variant>
        <vt:lpstr>佈景主題</vt:lpstr>
      </vt:variant>
      <vt:variant>
        <vt:i4>2</vt:i4>
      </vt:variant>
      <vt:variant>
        <vt:lpstr>投影片標題</vt:lpstr>
      </vt:variant>
      <vt:variant>
        <vt:i4>23</vt:i4>
      </vt:variant>
    </vt:vector>
  </HeadingPairs>
  <TitlesOfParts>
    <vt:vector size="42" baseType="lpstr">
      <vt:lpstr>Arial</vt:lpstr>
      <vt:lpstr>新細明體</vt:lpstr>
      <vt:lpstr>Open Sauce</vt:lpstr>
      <vt:lpstr>Montserrat Light Bold</vt:lpstr>
      <vt:lpstr>Akzidenz-Grotesk Heavy</vt:lpstr>
      <vt:lpstr>Impact</vt:lpstr>
      <vt:lpstr>Ubuntu Bold</vt:lpstr>
      <vt:lpstr>Malgun Gothic</vt:lpstr>
      <vt:lpstr>Open Sans 1</vt:lpstr>
      <vt:lpstr>Barlow Condensed Heavy</vt:lpstr>
      <vt:lpstr>黑体</vt:lpstr>
      <vt:lpstr>Aileron Heavy</vt:lpstr>
      <vt:lpstr>微軟正黑體</vt:lpstr>
      <vt:lpstr>Arial Unicode MS</vt:lpstr>
      <vt:lpstr>Open Sans Semi-Bold</vt:lpstr>
      <vt:lpstr>Aileron Ultra-Bold</vt:lpstr>
      <vt:lpstr>Calibri</vt:lpstr>
      <vt:lpstr>Office Theme</vt:lpstr>
      <vt:lpstr>Contents Slide Master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Simple The Future Of The Arctic Presentation</dc:title>
  <cp:lastModifiedBy>法務部廉政署謝秉孝</cp:lastModifiedBy>
  <cp:revision>499</cp:revision>
  <cp:lastPrinted>2025-03-05T01:10:47Z</cp:lastPrinted>
  <dcterms:created xsi:type="dcterms:W3CDTF">2006-08-16T00:00:00Z</dcterms:created>
  <dcterms:modified xsi:type="dcterms:W3CDTF">2025-05-12T02:22:16Z</dcterms:modified>
  <dc:identifier>DAGf-z7xXLk</dc:identifier>
</cp:coreProperties>
</file>